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69" r:id="rId3"/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281" r:id="rId62"/>
    <p:sldId id="330" r:id="rId63"/>
    <p:sldId id="331" r:id="rId64"/>
    <p:sldId id="332" r:id="rId65"/>
    <p:sldId id="333" r:id="rId66"/>
    <p:sldId id="334" r:id="rId67"/>
    <p:sldId id="335" r:id="rId68"/>
    <p:sldId id="336" r:id="rId69"/>
    <p:sldId id="337" r:id="rId70"/>
    <p:sldId id="338" r:id="rId71"/>
    <p:sldId id="339" r:id="rId72"/>
    <p:sldId id="340" r:id="rId73"/>
    <p:sldId id="341" r:id="rId74"/>
    <p:sldId id="342" r:id="rId75"/>
    <p:sldId id="343" r:id="rId76"/>
    <p:sldId id="344" r:id="rId77"/>
    <p:sldId id="345" r:id="rId78"/>
    <p:sldId id="346" r:id="rId79"/>
    <p:sldId id="347" r:id="rId80"/>
    <p:sldId id="348" r:id="rId81"/>
    <p:sldId id="349" r:id="rId82"/>
    <p:sldId id="350" r:id="rId83"/>
    <p:sldId id="282" r:id="rId84"/>
  </p:sldIdLst>
  <p:sldSz cx="12192000" cy="6858000"/>
  <p:notesSz cx="6858000" cy="9144000"/>
  <p:custDataLst>
    <p:tags r:id="rId8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8" Type="http://schemas.openxmlformats.org/officeDocument/2006/relationships/tags" Target="tags/tag3.xml"/><Relationship Id="rId87" Type="http://schemas.openxmlformats.org/officeDocument/2006/relationships/tableStyles" Target="tableStyles.xml"/><Relationship Id="rId86" Type="http://schemas.openxmlformats.org/officeDocument/2006/relationships/viewProps" Target="viewProps.xml"/><Relationship Id="rId85" Type="http://schemas.openxmlformats.org/officeDocument/2006/relationships/presProps" Target="presProps.xml"/><Relationship Id="rId84" Type="http://schemas.openxmlformats.org/officeDocument/2006/relationships/slide" Target="slides/slide82.xml"/><Relationship Id="rId83" Type="http://schemas.openxmlformats.org/officeDocument/2006/relationships/slide" Target="slides/slide81.xml"/><Relationship Id="rId82" Type="http://schemas.openxmlformats.org/officeDocument/2006/relationships/slide" Target="slides/slide80.xml"/><Relationship Id="rId81" Type="http://schemas.openxmlformats.org/officeDocument/2006/relationships/slide" Target="slides/slide79.xml"/><Relationship Id="rId80" Type="http://schemas.openxmlformats.org/officeDocument/2006/relationships/slide" Target="slides/slide78.xml"/><Relationship Id="rId8" Type="http://schemas.openxmlformats.org/officeDocument/2006/relationships/slide" Target="slides/slide6.xml"/><Relationship Id="rId79" Type="http://schemas.openxmlformats.org/officeDocument/2006/relationships/slide" Target="slides/slide77.xml"/><Relationship Id="rId78" Type="http://schemas.openxmlformats.org/officeDocument/2006/relationships/slide" Target="slides/slide76.xml"/><Relationship Id="rId77" Type="http://schemas.openxmlformats.org/officeDocument/2006/relationships/slide" Target="slides/slide75.xml"/><Relationship Id="rId76" Type="http://schemas.openxmlformats.org/officeDocument/2006/relationships/slide" Target="slides/slide74.xml"/><Relationship Id="rId75" Type="http://schemas.openxmlformats.org/officeDocument/2006/relationships/slide" Target="slides/slide73.xml"/><Relationship Id="rId74" Type="http://schemas.openxmlformats.org/officeDocument/2006/relationships/slide" Target="slides/slide72.xml"/><Relationship Id="rId73" Type="http://schemas.openxmlformats.org/officeDocument/2006/relationships/slide" Target="slides/slide71.xml"/><Relationship Id="rId72" Type="http://schemas.openxmlformats.org/officeDocument/2006/relationships/slide" Target="slides/slide70.xml"/><Relationship Id="rId71" Type="http://schemas.openxmlformats.org/officeDocument/2006/relationships/slide" Target="slides/slide69.xml"/><Relationship Id="rId70" Type="http://schemas.openxmlformats.org/officeDocument/2006/relationships/slide" Target="slides/slide68.xml"/><Relationship Id="rId7" Type="http://schemas.openxmlformats.org/officeDocument/2006/relationships/slide" Target="slides/slide5.xml"/><Relationship Id="rId69" Type="http://schemas.openxmlformats.org/officeDocument/2006/relationships/slide" Target="slides/slide67.xml"/><Relationship Id="rId68" Type="http://schemas.openxmlformats.org/officeDocument/2006/relationships/slide" Target="slides/slide66.xml"/><Relationship Id="rId67" Type="http://schemas.openxmlformats.org/officeDocument/2006/relationships/slide" Target="slides/slide65.xml"/><Relationship Id="rId66" Type="http://schemas.openxmlformats.org/officeDocument/2006/relationships/slide" Target="slides/slide64.xml"/><Relationship Id="rId65" Type="http://schemas.openxmlformats.org/officeDocument/2006/relationships/slide" Target="slides/slide63.xml"/><Relationship Id="rId64" Type="http://schemas.openxmlformats.org/officeDocument/2006/relationships/slide" Target="slides/slide62.xml"/><Relationship Id="rId63" Type="http://schemas.openxmlformats.org/officeDocument/2006/relationships/slide" Target="slides/slide61.xml"/><Relationship Id="rId62" Type="http://schemas.openxmlformats.org/officeDocument/2006/relationships/slide" Target="slides/slide60.xml"/><Relationship Id="rId61" Type="http://schemas.openxmlformats.org/officeDocument/2006/relationships/slide" Target="slides/slide59.xml"/><Relationship Id="rId60" Type="http://schemas.openxmlformats.org/officeDocument/2006/relationships/slide" Target="slides/slide58.xml"/><Relationship Id="rId6" Type="http://schemas.openxmlformats.org/officeDocument/2006/relationships/slide" Target="slides/slide4.xml"/><Relationship Id="rId59" Type="http://schemas.openxmlformats.org/officeDocument/2006/relationships/slide" Target="slides/slide57.xml"/><Relationship Id="rId58" Type="http://schemas.openxmlformats.org/officeDocument/2006/relationships/slide" Target="slides/slide56.xml"/><Relationship Id="rId57" Type="http://schemas.openxmlformats.org/officeDocument/2006/relationships/slide" Target="slides/slide55.xml"/><Relationship Id="rId56" Type="http://schemas.openxmlformats.org/officeDocument/2006/relationships/slide" Target="slides/slide54.xml"/><Relationship Id="rId55" Type="http://schemas.openxmlformats.org/officeDocument/2006/relationships/slide" Target="slides/slide53.xml"/><Relationship Id="rId54" Type="http://schemas.openxmlformats.org/officeDocument/2006/relationships/slide" Target="slides/slide52.xml"/><Relationship Id="rId53" Type="http://schemas.openxmlformats.org/officeDocument/2006/relationships/slide" Target="slides/slide51.xml"/><Relationship Id="rId52" Type="http://schemas.openxmlformats.org/officeDocument/2006/relationships/slide" Target="slides/slide50.xml"/><Relationship Id="rId51" Type="http://schemas.openxmlformats.org/officeDocument/2006/relationships/slide" Target="slides/slide49.xml"/><Relationship Id="rId50" Type="http://schemas.openxmlformats.org/officeDocument/2006/relationships/slide" Target="slides/slide48.xml"/><Relationship Id="rId5" Type="http://schemas.openxmlformats.org/officeDocument/2006/relationships/slide" Target="slides/slide3.xml"/><Relationship Id="rId49" Type="http://schemas.openxmlformats.org/officeDocument/2006/relationships/slide" Target="slides/slide47.xml"/><Relationship Id="rId48" Type="http://schemas.openxmlformats.org/officeDocument/2006/relationships/slide" Target="slides/slide46.xml"/><Relationship Id="rId47" Type="http://schemas.openxmlformats.org/officeDocument/2006/relationships/slide" Target="slides/slide45.xml"/><Relationship Id="rId46" Type="http://schemas.openxmlformats.org/officeDocument/2006/relationships/slide" Target="slides/slide44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2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4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5.png"/><Relationship Id="rId1" Type="http://schemas.openxmlformats.org/officeDocument/2006/relationships/tags" Target="../tags/tag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6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3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4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5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6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680"/>
            <a:ext cx="9144000" cy="825500"/>
          </a:xfrm>
        </p:spPr>
        <p:txBody>
          <a:bodyPr>
            <a:normAutofit fontScale="90000"/>
          </a:bodyPr>
          <a:p>
            <a:r>
              <a:rPr lang="en-US" altLang="zh-CN"/>
              <a:t>redis</a:t>
            </a:r>
            <a:r>
              <a:rPr lang="zh-CN" altLang="en-US"/>
              <a:t>基本特性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442720" y="2132330"/>
            <a:ext cx="9144000" cy="3886200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CN" altLang="en-US"/>
              <a:t>速度快</a:t>
            </a:r>
            <a:endParaRPr lang="zh-CN" altLang="en-US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CN" altLang="en-US"/>
              <a:t>支持多种数据类型</a:t>
            </a:r>
            <a:endParaRPr lang="zh-CN" altLang="en-US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CN" altLang="en-US"/>
              <a:t>支持多种编程语言</a:t>
            </a:r>
            <a:endParaRPr lang="zh-CN" altLang="en-US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CN" altLang="en-US"/>
              <a:t>持久化，内存淘汰</a:t>
            </a:r>
            <a:endParaRPr lang="zh-CN" altLang="en-US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CN" altLang="en-US"/>
              <a:t>功能丰富：事务，发布订阅，</a:t>
            </a:r>
            <a:r>
              <a:rPr lang="en-US" altLang="zh-CN"/>
              <a:t>pipeline</a:t>
            </a:r>
            <a:r>
              <a:rPr lang="zh-CN" altLang="en-US"/>
              <a:t>，</a:t>
            </a:r>
            <a:r>
              <a:rPr lang="en-US" altLang="zh-CN"/>
              <a:t>lua</a:t>
            </a:r>
            <a:endParaRPr lang="en-US" altLang="zh-CN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CN" altLang="en-US"/>
              <a:t>集群分布式</a:t>
            </a:r>
            <a:endParaRPr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92150" y="808355"/>
            <a:ext cx="10189210" cy="501015"/>
          </a:xfrm>
        </p:spPr>
        <p:txBody>
          <a:bodyPr>
            <a:normAutofit fontScale="90000"/>
          </a:bodyPr>
          <a:p>
            <a:r>
              <a:rPr lang="zh-CN" altLang="en-US"/>
              <a:t>一个</a:t>
            </a:r>
            <a:r>
              <a:rPr lang="en-US" altLang="zh-CN"/>
              <a:t>KV</a:t>
            </a:r>
            <a:r>
              <a:rPr lang="zh-CN" altLang="en-US"/>
              <a:t>怎么存储一张表的数据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1309370"/>
            <a:ext cx="9144000" cy="3948430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mset student:1:sno GP1666    student:1:sname </a:t>
            </a:r>
            <a:r>
              <a:rPr lang="zh-CN" altLang="en-US"/>
              <a:t>表格</a:t>
            </a:r>
            <a:endParaRPr lang="zh-CN" altLang="en-US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mget student:1:sno  student:1:sname</a:t>
            </a:r>
            <a:endParaRPr lang="en-US" altLang="zh-CN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CN" altLang="en-US"/>
              <a:t>存储多个无序的键值对，最大存储数量</a:t>
            </a:r>
            <a:r>
              <a:rPr lang="en-US" altLang="zh-CN"/>
              <a:t>2^32-1(40</a:t>
            </a:r>
            <a:r>
              <a:rPr lang="zh-CN" altLang="en-US"/>
              <a:t>亿左右</a:t>
            </a:r>
            <a:r>
              <a:rPr lang="en-US" altLang="zh-CN"/>
              <a:t>)</a:t>
            </a:r>
            <a:endParaRPr lang="en-US" altLang="zh-CN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Hash</a:t>
            </a:r>
            <a:r>
              <a:rPr lang="zh-CN" altLang="en-US"/>
              <a:t>哈希</a:t>
            </a:r>
            <a:endParaRPr lang="zh-CN" altLang="en-US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94100" y="2696845"/>
            <a:ext cx="5471160" cy="332994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680"/>
            <a:ext cx="9144000" cy="825500"/>
          </a:xfrm>
        </p:spPr>
        <p:txBody>
          <a:bodyPr>
            <a:normAutofit fontScale="90000"/>
          </a:bodyPr>
          <a:p>
            <a:r>
              <a:rPr lang="en-US" altLang="zh-CN"/>
              <a:t>String</a:t>
            </a:r>
            <a:r>
              <a:rPr lang="zh-CN" altLang="en-US"/>
              <a:t>与</a:t>
            </a:r>
            <a:r>
              <a:rPr lang="en-US" altLang="zh-CN"/>
              <a:t>Hash</a:t>
            </a:r>
            <a:r>
              <a:rPr lang="zh-CN" altLang="en-US"/>
              <a:t>的区别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2365375"/>
            <a:ext cx="9144000" cy="3500755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Hash</a:t>
            </a:r>
            <a:r>
              <a:rPr lang="zh-CN" altLang="en-US"/>
              <a:t>特点</a:t>
            </a:r>
            <a:endParaRPr lang="zh-CN" altLang="en-US"/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zh-CN" altLang="en-US" sz="2400">
                <a:solidFill>
                  <a:schemeClr val="tx1"/>
                </a:solidFill>
              </a:rPr>
              <a:t>节省内存空间</a:t>
            </a:r>
            <a:endParaRPr lang="zh-CN" altLang="en-US" sz="2400">
              <a:solidFill>
                <a:schemeClr val="tx1"/>
              </a:solidFill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zh-CN" altLang="en-US" sz="2400">
                <a:solidFill>
                  <a:schemeClr val="tx1"/>
                </a:solidFill>
              </a:rPr>
              <a:t>减少</a:t>
            </a:r>
            <a:r>
              <a:rPr lang="en-US" altLang="zh-CN" sz="2400">
                <a:solidFill>
                  <a:schemeClr val="tx1"/>
                </a:solidFill>
              </a:rPr>
              <a:t>key</a:t>
            </a:r>
            <a:r>
              <a:rPr lang="zh-CN" altLang="en-US" sz="2400">
                <a:solidFill>
                  <a:schemeClr val="tx1"/>
                </a:solidFill>
              </a:rPr>
              <a:t>冲突</a:t>
            </a:r>
            <a:endParaRPr lang="zh-CN" altLang="en-US" sz="2400">
              <a:solidFill>
                <a:schemeClr val="tx1"/>
              </a:solidFill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zh-CN" altLang="en-US" sz="2400">
                <a:solidFill>
                  <a:schemeClr val="tx1"/>
                </a:solidFill>
              </a:rPr>
              <a:t>取值减少性能消耗</a:t>
            </a:r>
            <a:endParaRPr lang="zh-CN" altLang="en-US" sz="2400">
              <a:solidFill>
                <a:schemeClr val="tx1"/>
              </a:solidFill>
            </a:endParaRPr>
          </a:p>
          <a:p>
            <a:pPr lvl="1" algn="l">
              <a:buFont typeface="Arial" panose="020B0604020202020204" pitchFamily="34" charset="0"/>
            </a:pPr>
            <a:endParaRPr lang="zh-CN" altLang="en-US" sz="2400">
              <a:solidFill>
                <a:schemeClr val="tx1"/>
              </a:solidFill>
            </a:endParaRPr>
          </a:p>
          <a:p>
            <a:pPr marL="342900" lvl="0" indent="-342900" algn="l"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chemeClr val="tx1"/>
                </a:solidFill>
              </a:rPr>
              <a:t>Hash</a:t>
            </a:r>
            <a:r>
              <a:rPr lang="zh-CN" altLang="en-US">
                <a:solidFill>
                  <a:schemeClr val="tx1"/>
                </a:solidFill>
              </a:rPr>
              <a:t>不适合场景</a:t>
            </a:r>
            <a:endParaRPr lang="zh-CN" altLang="en-US">
              <a:solidFill>
                <a:schemeClr val="tx1"/>
              </a:solidFill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altLang="zh-CN" sz="2400">
                <a:solidFill>
                  <a:schemeClr val="tx1"/>
                </a:solidFill>
              </a:rPr>
              <a:t>Filed</a:t>
            </a:r>
            <a:r>
              <a:rPr lang="zh-CN" altLang="en-US" sz="2400">
                <a:solidFill>
                  <a:schemeClr val="tx1"/>
                </a:solidFill>
              </a:rPr>
              <a:t>不能单独设置过期时间</a:t>
            </a:r>
            <a:endParaRPr lang="zh-CN" altLang="en-US" sz="2400">
              <a:solidFill>
                <a:schemeClr val="tx1"/>
              </a:solidFill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zh-CN" altLang="en-US" sz="2400">
                <a:solidFill>
                  <a:schemeClr val="tx1"/>
                </a:solidFill>
              </a:rPr>
              <a:t>需要考虑数据量分布的问题</a:t>
            </a:r>
            <a:endParaRPr lang="zh-CN" altLang="en-US" sz="240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680"/>
            <a:ext cx="9144000" cy="906780"/>
          </a:xfrm>
        </p:spPr>
        <p:txBody>
          <a:bodyPr>
            <a:normAutofit fontScale="90000"/>
          </a:bodyPr>
          <a:p>
            <a:r>
              <a:rPr lang="en-US" altLang="zh-CN"/>
              <a:t>Hash</a:t>
            </a:r>
            <a:r>
              <a:rPr lang="zh-CN" altLang="en-US"/>
              <a:t>基本操作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2223135"/>
            <a:ext cx="9144000" cy="3794760"/>
          </a:xfrm>
        </p:spPr>
        <p:txBody>
          <a:bodyPr>
            <a:normAutofit fontScale="90000" lnSpcReduction="20000"/>
          </a:bodyPr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hset h1 f 6</a:t>
            </a:r>
            <a:endParaRPr lang="en-US" altLang="zh-CN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hmset h1 a 1 b 2 c 3 d 4</a:t>
            </a:r>
            <a:endParaRPr lang="en-US" altLang="zh-CN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hget h1 a</a:t>
            </a:r>
            <a:endParaRPr lang="en-US" altLang="zh-CN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hmget h1 a b c d </a:t>
            </a:r>
            <a:endParaRPr lang="en-US" altLang="zh-CN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hkeys h1</a:t>
            </a:r>
            <a:endParaRPr lang="en-US" altLang="zh-CN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hvals h1</a:t>
            </a:r>
            <a:endParaRPr lang="en-US" altLang="zh-CN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hgetall h1</a:t>
            </a:r>
            <a:endParaRPr lang="en-US" altLang="zh-CN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hdel h1 a</a:t>
            </a:r>
            <a:endParaRPr lang="en-US" altLang="zh-CN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hlen h1</a:t>
            </a:r>
            <a:endParaRPr lang="en-US" altLang="zh-CN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del h1</a:t>
            </a:r>
            <a:endParaRPr lang="en-US" altLang="zh-CN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680"/>
            <a:ext cx="9144000" cy="765175"/>
          </a:xfrm>
        </p:spPr>
        <p:txBody>
          <a:bodyPr>
            <a:normAutofit fontScale="90000"/>
          </a:bodyPr>
          <a:p>
            <a:r>
              <a:rPr lang="en-US" altLang="zh-CN"/>
              <a:t>Hash--</a:t>
            </a:r>
            <a:r>
              <a:rPr lang="zh-CN" altLang="en-US"/>
              <a:t>存储结构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2142490"/>
            <a:ext cx="9144000" cy="3115310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ziplist:OBJ_ENCODING_ZIPLIST</a:t>
            </a:r>
            <a:r>
              <a:rPr lang="zh-CN" altLang="en-US"/>
              <a:t>（压缩列表）</a:t>
            </a:r>
            <a:endParaRPr lang="zh-CN" altLang="en-US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hashtable:OBJ_ENCODING_HT(</a:t>
            </a:r>
            <a:r>
              <a:rPr lang="zh-CN" altLang="en-US"/>
              <a:t>哈希表</a:t>
            </a:r>
            <a:r>
              <a:rPr lang="en-US" altLang="zh-CN"/>
              <a:t>)</a:t>
            </a:r>
            <a:endParaRPr lang="en-US" altLang="zh-CN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altLang="zh-CN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ziplist</a:t>
            </a:r>
            <a:r>
              <a:rPr lang="zh-CN" altLang="en-US"/>
              <a:t>结构</a:t>
            </a:r>
            <a:endParaRPr lang="zh-CN" altLang="en-US"/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altLang="zh-CN" sz="2400">
                <a:solidFill>
                  <a:schemeClr val="tx1"/>
                </a:solidFill>
              </a:rPr>
              <a:t>ziplist</a:t>
            </a:r>
            <a:r>
              <a:rPr lang="zh-CN" altLang="en-US" sz="2400">
                <a:solidFill>
                  <a:schemeClr val="tx1"/>
                </a:solidFill>
              </a:rPr>
              <a:t>是一个经过特殊编码的，由连续内存块组成的双向链表</a:t>
            </a:r>
            <a:endParaRPr lang="zh-CN" altLang="en-US" sz="2400">
              <a:solidFill>
                <a:schemeClr val="tx1"/>
              </a:solidFill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zh-CN" altLang="en-US" sz="2400">
                <a:solidFill>
                  <a:schemeClr val="tx1"/>
                </a:solidFill>
              </a:rPr>
              <a:t>他不存储指向上一个链表节点和指向下一个链表节点的指针，而是存储上一个节点长度和当前节点长度</a:t>
            </a:r>
            <a:endParaRPr lang="zh-CN" altLang="en-US" sz="240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777875"/>
            <a:ext cx="9144000" cy="896620"/>
          </a:xfrm>
        </p:spPr>
        <p:txBody>
          <a:bodyPr>
            <a:normAutofit fontScale="90000"/>
          </a:bodyPr>
          <a:p>
            <a:r>
              <a:rPr lang="en-US" altLang="zh-CN"/>
              <a:t>Hash--</a:t>
            </a:r>
            <a:r>
              <a:rPr lang="zh-CN" altLang="en-US"/>
              <a:t>什么时候用</a:t>
            </a:r>
            <a:r>
              <a:rPr lang="en-US" altLang="zh-CN"/>
              <a:t>ziplist</a:t>
            </a:r>
            <a:endParaRPr lang="en-US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2223135"/>
            <a:ext cx="9144000" cy="3034665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CN" altLang="en-US"/>
              <a:t>一个</a:t>
            </a:r>
            <a:r>
              <a:rPr lang="en-US" altLang="zh-CN"/>
              <a:t>hash</a:t>
            </a:r>
            <a:r>
              <a:rPr lang="zh-CN" altLang="en-US"/>
              <a:t>对象保存的</a:t>
            </a:r>
            <a:r>
              <a:rPr lang="en-US" altLang="zh-CN"/>
              <a:t>field</a:t>
            </a:r>
            <a:r>
              <a:rPr lang="zh-CN" altLang="en-US"/>
              <a:t>数量</a:t>
            </a:r>
            <a:r>
              <a:rPr lang="en-US" altLang="zh-CN"/>
              <a:t>&lt;512</a:t>
            </a:r>
            <a:r>
              <a:rPr lang="zh-CN" altLang="en-US"/>
              <a:t>个</a:t>
            </a:r>
            <a:endParaRPr lang="zh-CN" altLang="en-US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CN" altLang="en-US"/>
              <a:t>一个</a:t>
            </a:r>
            <a:r>
              <a:rPr lang="en-US" altLang="zh-CN"/>
              <a:t>hash</a:t>
            </a:r>
            <a:r>
              <a:rPr lang="zh-CN" altLang="en-US"/>
              <a:t>对象中所有的</a:t>
            </a:r>
            <a:r>
              <a:rPr lang="en-US" altLang="zh-CN"/>
              <a:t>field</a:t>
            </a:r>
            <a:r>
              <a:rPr lang="zh-CN" altLang="en-US"/>
              <a:t>和</a:t>
            </a:r>
            <a:r>
              <a:rPr lang="en-US" altLang="zh-CN"/>
              <a:t>value</a:t>
            </a:r>
            <a:r>
              <a:rPr lang="zh-CN" altLang="en-US"/>
              <a:t>的字符串长度都</a:t>
            </a:r>
            <a:r>
              <a:rPr lang="en-US" altLang="zh-CN"/>
              <a:t>&lt;64byte</a:t>
            </a:r>
            <a:endParaRPr lang="en-US" altLang="zh-CN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777875"/>
            <a:ext cx="9144000" cy="896620"/>
          </a:xfrm>
        </p:spPr>
        <p:txBody>
          <a:bodyPr>
            <a:normAutofit fontScale="90000"/>
          </a:bodyPr>
          <a:p>
            <a:r>
              <a:rPr lang="en-US" altLang="zh-CN"/>
              <a:t>List</a:t>
            </a:r>
            <a:r>
              <a:rPr lang="zh-CN" altLang="en-US"/>
              <a:t>列表（有序）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2223135"/>
            <a:ext cx="9144000" cy="3034665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CN" altLang="en-US"/>
              <a:t>存储有序的字符串（从左到右），元素可以重复</a:t>
            </a:r>
            <a:endParaRPr lang="zh-CN" altLang="en-US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CN" altLang="en-US"/>
              <a:t>最大存储数量</a:t>
            </a:r>
            <a:r>
              <a:rPr lang="en-US" altLang="zh-CN"/>
              <a:t>2^63-1</a:t>
            </a:r>
            <a:r>
              <a:rPr lang="zh-CN" altLang="en-US"/>
              <a:t>（</a:t>
            </a:r>
            <a:r>
              <a:rPr lang="en-US" altLang="zh-CN"/>
              <a:t>40</a:t>
            </a:r>
            <a:r>
              <a:rPr lang="zh-CN" altLang="en-US"/>
              <a:t>亿左右）</a:t>
            </a:r>
            <a:endParaRPr lang="zh-CN" altLang="en-US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898265"/>
            <a:ext cx="11460480" cy="157734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777875"/>
            <a:ext cx="9144000" cy="896620"/>
          </a:xfrm>
        </p:spPr>
        <p:txBody>
          <a:bodyPr>
            <a:normAutofit fontScale="90000"/>
          </a:bodyPr>
          <a:p>
            <a:r>
              <a:rPr lang="en-US"/>
              <a:t>List</a:t>
            </a:r>
            <a:r>
              <a:rPr lang="zh-CN" altLang="en-US"/>
              <a:t>操作命令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2223135"/>
            <a:ext cx="9144000" cy="3034665"/>
          </a:xfrm>
        </p:spPr>
        <p:txBody>
          <a:bodyPr>
            <a:normAutofit lnSpcReduction="10000"/>
          </a:bodyPr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lpush queue a</a:t>
            </a:r>
            <a:endParaRPr lang="en-US" altLang="zh-CN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lpush queue b c</a:t>
            </a:r>
            <a:endParaRPr lang="en-US" altLang="zh-CN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rpush queue d e</a:t>
            </a:r>
            <a:endParaRPr lang="en-US" altLang="zh-CN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lpop queue</a:t>
            </a:r>
            <a:endParaRPr lang="en-US" altLang="zh-CN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rpop queue</a:t>
            </a:r>
            <a:endParaRPr lang="en-US" altLang="zh-CN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lindex queue 0</a:t>
            </a:r>
            <a:endParaRPr lang="en-US" altLang="zh-CN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lrange queue 0 -1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47895" y="2019300"/>
            <a:ext cx="6957060" cy="317754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777875"/>
            <a:ext cx="9144000" cy="896620"/>
          </a:xfrm>
        </p:spPr>
        <p:txBody>
          <a:bodyPr>
            <a:normAutofit fontScale="90000"/>
          </a:bodyPr>
          <a:p>
            <a:r>
              <a:rPr lang="en-US" altLang="zh-CN"/>
              <a:t>List</a:t>
            </a:r>
            <a:r>
              <a:rPr lang="zh-CN" altLang="en-US"/>
              <a:t>存储原理</a:t>
            </a:r>
            <a:r>
              <a:rPr lang="en-US" altLang="zh-CN"/>
              <a:t>quicklist</a:t>
            </a:r>
            <a:endParaRPr lang="en-US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2223135"/>
            <a:ext cx="9144000" cy="3034665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CN" altLang="en-US"/>
              <a:t>存储原理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3890" y="1941195"/>
            <a:ext cx="10904220" cy="469455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777875"/>
            <a:ext cx="9144000" cy="896620"/>
          </a:xfrm>
        </p:spPr>
        <p:txBody>
          <a:bodyPr>
            <a:normAutofit fontScale="90000"/>
          </a:bodyPr>
          <a:p>
            <a:r>
              <a:rPr lang="en-US" altLang="zh-CN"/>
              <a:t>set</a:t>
            </a:r>
            <a:r>
              <a:rPr lang="zh-CN" altLang="en-US"/>
              <a:t>集合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2223135"/>
            <a:ext cx="9144000" cy="3034665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set</a:t>
            </a:r>
            <a:r>
              <a:rPr lang="zh-CN" altLang="en-US"/>
              <a:t>存储</a:t>
            </a:r>
            <a:r>
              <a:rPr lang="en-US" altLang="zh-CN"/>
              <a:t>String</a:t>
            </a:r>
            <a:r>
              <a:rPr lang="zh-CN" altLang="en-US"/>
              <a:t>类型的无序集合</a:t>
            </a:r>
            <a:endParaRPr lang="zh-CN" altLang="en-US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CN" altLang="en-US"/>
              <a:t>最大存储数量</a:t>
            </a:r>
            <a:r>
              <a:rPr lang="en-US" altLang="zh-CN"/>
              <a:t>2^32-1(40</a:t>
            </a:r>
            <a:r>
              <a:rPr lang="zh-CN" altLang="en-US"/>
              <a:t>亿左右</a:t>
            </a:r>
            <a:r>
              <a:rPr lang="en-US" altLang="zh-CN"/>
              <a:t>)</a:t>
            </a:r>
            <a:endParaRPr lang="en-US" altLang="zh-CN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777875"/>
            <a:ext cx="9144000" cy="896620"/>
          </a:xfrm>
        </p:spPr>
        <p:txBody>
          <a:bodyPr>
            <a:normAutofit fontScale="90000"/>
          </a:bodyPr>
          <a:p>
            <a:r>
              <a:rPr lang="en-US" altLang="zh-CN"/>
              <a:t>set</a:t>
            </a:r>
            <a:r>
              <a:rPr lang="zh-CN" altLang="en-US"/>
              <a:t>命令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2223135"/>
            <a:ext cx="9144000" cy="3034665"/>
          </a:xfrm>
        </p:spPr>
        <p:txBody>
          <a:bodyPr>
            <a:normAutofit lnSpcReduction="10000"/>
          </a:bodyPr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sadd myset a b c d e f g</a:t>
            </a:r>
            <a:endParaRPr lang="en-US" altLang="zh-CN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smembers  myset   </a:t>
            </a:r>
            <a:r>
              <a:rPr lang="zh-CN" altLang="en-US"/>
              <a:t>查看集合中所有的元素</a:t>
            </a:r>
            <a:endParaRPr lang="en-US" altLang="zh-CN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scard myset  </a:t>
            </a:r>
            <a:r>
              <a:rPr lang="zh-CN" altLang="en-US"/>
              <a:t>统计集合中的元素个数</a:t>
            </a:r>
            <a:endParaRPr lang="en-US" altLang="zh-CN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srandmember myset  </a:t>
            </a:r>
            <a:r>
              <a:rPr lang="zh-CN" altLang="en-US"/>
              <a:t>随机获取一个元素，不删除</a:t>
            </a:r>
            <a:endParaRPr lang="en-US" altLang="zh-CN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spop myset </a:t>
            </a:r>
            <a:r>
              <a:rPr lang="zh-CN" altLang="en-US"/>
              <a:t>随即弹出一个元素，并删除</a:t>
            </a:r>
            <a:endParaRPr lang="en-US" altLang="zh-CN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srem myset d e f </a:t>
            </a:r>
            <a:r>
              <a:rPr lang="zh-CN" altLang="en-US"/>
              <a:t>删除特定元素</a:t>
            </a:r>
            <a:endParaRPr lang="en-US" altLang="zh-CN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sismember myset a   </a:t>
            </a:r>
            <a:r>
              <a:rPr lang="zh-CN" altLang="en-US"/>
              <a:t>判断一个元素是否存在</a:t>
            </a:r>
            <a:endParaRPr lang="zh-C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676275"/>
            <a:ext cx="9144000" cy="876300"/>
          </a:xfrm>
        </p:spPr>
        <p:txBody>
          <a:bodyPr>
            <a:normAutofit fontScale="90000"/>
          </a:bodyPr>
          <a:p>
            <a:r>
              <a:rPr lang="en-US" altLang="zh-CN"/>
              <a:t>redis</a:t>
            </a:r>
            <a:r>
              <a:rPr lang="zh-CN" altLang="en-US"/>
              <a:t>命令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1998980"/>
            <a:ext cx="9144000" cy="4434840"/>
          </a:xfrm>
        </p:spPr>
        <p:txBody>
          <a:bodyPr>
            <a:normAutofit fontScale="80000"/>
          </a:bodyPr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key</a:t>
            </a:r>
            <a:r>
              <a:rPr lang="zh-CN" altLang="en-US"/>
              <a:t>最大的长度</a:t>
            </a:r>
            <a:r>
              <a:rPr lang="en-US" altLang="zh-CN"/>
              <a:t>512M</a:t>
            </a:r>
            <a:endParaRPr lang="en-US" altLang="zh-CN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flushdb  </a:t>
            </a:r>
            <a:r>
              <a:rPr lang="zh-CN" altLang="en-US"/>
              <a:t>清理本</a:t>
            </a:r>
            <a:r>
              <a:rPr lang="en-US" altLang="zh-CN"/>
              <a:t>db</a:t>
            </a:r>
            <a:r>
              <a:rPr lang="zh-CN" altLang="en-US"/>
              <a:t>数据</a:t>
            </a:r>
            <a:endParaRPr lang="en-US" altLang="zh-CN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flushall  </a:t>
            </a:r>
            <a:r>
              <a:rPr lang="zh-CN" altLang="en-US"/>
              <a:t>清理所有</a:t>
            </a:r>
            <a:r>
              <a:rPr lang="en-US" altLang="zh-CN"/>
              <a:t>db</a:t>
            </a:r>
            <a:r>
              <a:rPr lang="zh-CN" altLang="en-US"/>
              <a:t>数据</a:t>
            </a:r>
            <a:endParaRPr lang="en-US" altLang="zh-CN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set qingshan 2673 (</a:t>
            </a:r>
            <a:r>
              <a:rPr lang="zh-CN" altLang="en-US"/>
              <a:t>增改</a:t>
            </a:r>
            <a:r>
              <a:rPr lang="en-US" altLang="zh-CN"/>
              <a:t>)</a:t>
            </a:r>
            <a:endParaRPr lang="en-US" altLang="zh-CN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get qingshang(</a:t>
            </a:r>
            <a:r>
              <a:rPr lang="zh-CN" altLang="en-US"/>
              <a:t>查询</a:t>
            </a:r>
            <a:r>
              <a:rPr lang="en-US" altLang="zh-CN"/>
              <a:t>)</a:t>
            </a:r>
            <a:endParaRPr lang="en-US" altLang="zh-CN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keys  q*</a:t>
            </a:r>
            <a:endParaRPr lang="en-US" altLang="zh-CN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dbsize    </a:t>
            </a:r>
            <a:r>
              <a:rPr lang="zh-CN" altLang="en-US"/>
              <a:t>多少个</a:t>
            </a:r>
            <a:r>
              <a:rPr lang="en-US" altLang="zh-CN"/>
              <a:t>key</a:t>
            </a:r>
            <a:endParaRPr lang="en-US" altLang="zh-CN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exists qingshan</a:t>
            </a:r>
            <a:endParaRPr lang="en-US" altLang="zh-CN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del qingshan huihui(</a:t>
            </a:r>
            <a:r>
              <a:rPr lang="zh-CN" altLang="en-US"/>
              <a:t>删除</a:t>
            </a:r>
            <a:r>
              <a:rPr lang="en-US" altLang="zh-CN"/>
              <a:t>)</a:t>
            </a:r>
            <a:endParaRPr lang="en-US" altLang="zh-CN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rename qingshan  pengyuyan</a:t>
            </a:r>
            <a:endParaRPr lang="en-US" altLang="zh-CN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type qingshan</a:t>
            </a:r>
            <a:endParaRPr lang="en-US" altLang="zh-CN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777875"/>
            <a:ext cx="9144000" cy="896620"/>
          </a:xfrm>
        </p:spPr>
        <p:txBody>
          <a:bodyPr>
            <a:normAutofit fontScale="90000"/>
          </a:bodyPr>
          <a:p>
            <a:r>
              <a:rPr lang="en-US"/>
              <a:t>set</a:t>
            </a:r>
            <a:r>
              <a:rPr lang="zh-CN" altLang="en-US"/>
              <a:t>存储结构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2223135"/>
            <a:ext cx="9144000" cy="3034665"/>
          </a:xfrm>
        </p:spPr>
        <p:txBody>
          <a:bodyPr>
            <a:normAutofit lnSpcReduction="10000"/>
          </a:bodyPr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intset</a:t>
            </a:r>
            <a:endParaRPr lang="en-US" altLang="zh-CN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hashtable</a:t>
            </a:r>
            <a:endParaRPr lang="en-US" altLang="zh-CN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altLang="zh-CN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set1{a,b,c} set2{b,c,d}</a:t>
            </a:r>
            <a:endParaRPr lang="en-US" altLang="zh-CN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sdiff  set1 set2  ---{a}   </a:t>
            </a:r>
            <a:r>
              <a:rPr lang="zh-CN" altLang="en-US"/>
              <a:t>获取差集</a:t>
            </a:r>
            <a:endParaRPr lang="zh-CN" altLang="en-US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sinter set1 set2 --{b,c}  </a:t>
            </a:r>
            <a:r>
              <a:rPr lang="zh-CN" altLang="en-US"/>
              <a:t>获取交集</a:t>
            </a:r>
            <a:endParaRPr lang="zh-CN" altLang="en-US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sunion set1 set2 ---{a,b,c,d}</a:t>
            </a:r>
            <a:r>
              <a:rPr lang="zh-CN" altLang="en-US"/>
              <a:t>获取并集</a:t>
            </a:r>
            <a:endParaRPr lang="zh-CN" alt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777875"/>
            <a:ext cx="9144000" cy="896620"/>
          </a:xfrm>
        </p:spPr>
        <p:txBody>
          <a:bodyPr>
            <a:normAutofit fontScale="90000"/>
          </a:bodyPr>
          <a:p>
            <a:r>
              <a:rPr lang="en-US" altLang="zh-CN"/>
              <a:t>zset</a:t>
            </a:r>
            <a:r>
              <a:rPr lang="zh-CN" altLang="en-US"/>
              <a:t>存储结构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2223135"/>
            <a:ext cx="9144000" cy="3034665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CN" altLang="en-US"/>
              <a:t>差异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78840" y="2752725"/>
            <a:ext cx="10576560" cy="210312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777875"/>
            <a:ext cx="9144000" cy="896620"/>
          </a:xfrm>
        </p:spPr>
        <p:txBody>
          <a:bodyPr>
            <a:normAutofit fontScale="90000"/>
          </a:bodyPr>
          <a:p>
            <a:r>
              <a:rPr lang="en-US"/>
              <a:t>zset</a:t>
            </a:r>
            <a:r>
              <a:rPr lang="zh-CN" altLang="en-US"/>
              <a:t>操作命令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1564640"/>
            <a:ext cx="9144000" cy="4646930"/>
          </a:xfrm>
        </p:spPr>
        <p:txBody>
          <a:bodyPr>
            <a:normAutofit/>
          </a:bodyPr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zadd myzset 10 java 20 php 30 ruby 40 cpp 50python</a:t>
            </a:r>
            <a:endParaRPr lang="en-US" altLang="zh-CN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zrange myzset0 -1 withscores---</a:t>
            </a:r>
            <a:r>
              <a:rPr lang="zh-CN" altLang="en-US"/>
              <a:t>获取从开始到结束的元素，带分值</a:t>
            </a:r>
            <a:endParaRPr lang="en-US" altLang="zh-CN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zrevrange myzset 0 -1 withscores--</a:t>
            </a:r>
            <a:r>
              <a:rPr lang="zh-CN" altLang="en-US"/>
              <a:t>获取从开始到结束的反向元素</a:t>
            </a:r>
            <a:endParaRPr lang="en-US" altLang="zh-CN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zrangebyscore myzset 20 30--</a:t>
            </a:r>
            <a:r>
              <a:rPr lang="zh-CN" altLang="en-US"/>
              <a:t>获取</a:t>
            </a:r>
            <a:r>
              <a:rPr lang="en-US" altLang="zh-CN"/>
              <a:t>20</a:t>
            </a:r>
            <a:r>
              <a:rPr lang="zh-CN" altLang="en-US"/>
              <a:t>分</a:t>
            </a:r>
            <a:r>
              <a:rPr lang="en-US" altLang="zh-CN"/>
              <a:t>30</a:t>
            </a:r>
            <a:r>
              <a:rPr lang="zh-CN" altLang="en-US"/>
              <a:t>分之间的元素</a:t>
            </a:r>
            <a:endParaRPr lang="en-US" altLang="zh-CN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zrem myzset php cpp</a:t>
            </a:r>
            <a:endParaRPr lang="en-US" altLang="zh-CN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zcard myzset</a:t>
            </a:r>
            <a:endParaRPr lang="en-US" altLang="zh-CN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zincrby myzset 5 python---</a:t>
            </a:r>
            <a:r>
              <a:rPr lang="zh-CN" altLang="en-US"/>
              <a:t>加分值</a:t>
            </a:r>
            <a:endParaRPr lang="en-US" altLang="zh-CN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zcount myzset 20 60---20</a:t>
            </a:r>
            <a:r>
              <a:rPr lang="zh-CN" altLang="en-US"/>
              <a:t>分到</a:t>
            </a:r>
            <a:r>
              <a:rPr lang="en-US" altLang="zh-CN"/>
              <a:t>60</a:t>
            </a:r>
            <a:r>
              <a:rPr lang="zh-CN" altLang="en-US"/>
              <a:t>分之间的个数</a:t>
            </a:r>
            <a:endParaRPr lang="en-US" altLang="zh-CN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zrank myzset python--</a:t>
            </a:r>
            <a:r>
              <a:rPr lang="zh-CN" altLang="en-US"/>
              <a:t>获取元素排名</a:t>
            </a:r>
            <a:endParaRPr lang="en-US" altLang="zh-CN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zscore myzset python---</a:t>
            </a:r>
            <a:r>
              <a:rPr lang="zh-CN" altLang="en-US"/>
              <a:t>获取分数</a:t>
            </a:r>
            <a:endParaRPr lang="zh-CN" alt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777875"/>
            <a:ext cx="9144000" cy="896620"/>
          </a:xfrm>
        </p:spPr>
        <p:txBody>
          <a:bodyPr>
            <a:normAutofit fontScale="90000"/>
          </a:bodyPr>
          <a:p>
            <a:r>
              <a:rPr lang="en-US"/>
              <a:t>zset--</a:t>
            </a:r>
            <a:r>
              <a:rPr lang="zh-CN" altLang="en-US"/>
              <a:t>存储结构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2223135"/>
            <a:ext cx="9144000" cy="3034665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ziplist</a:t>
            </a:r>
            <a:r>
              <a:rPr lang="zh-CN" altLang="en-US"/>
              <a:t>（元素数量</a:t>
            </a:r>
            <a:r>
              <a:rPr lang="en-US" altLang="zh-CN"/>
              <a:t>&lt;128,</a:t>
            </a:r>
            <a:r>
              <a:rPr lang="zh-CN" altLang="en-US"/>
              <a:t>所有的元素长度小于</a:t>
            </a:r>
            <a:r>
              <a:rPr lang="en-US" altLang="zh-CN"/>
              <a:t>64bytes</a:t>
            </a:r>
            <a:r>
              <a:rPr lang="zh-CN" altLang="en-US"/>
              <a:t>）</a:t>
            </a:r>
            <a:endParaRPr lang="zh-CN" altLang="en-US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skiplist+dict</a:t>
            </a:r>
            <a:endParaRPr lang="en-US" altLang="zh-CN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777875"/>
            <a:ext cx="9144000" cy="896620"/>
          </a:xfrm>
        </p:spPr>
        <p:txBody>
          <a:bodyPr>
            <a:normAutofit fontScale="90000"/>
          </a:bodyPr>
          <a:p>
            <a:r>
              <a:rPr lang="zh-CN" altLang="en-US"/>
              <a:t>什么是</a:t>
            </a:r>
            <a:r>
              <a:rPr lang="en-US" altLang="zh-CN"/>
              <a:t>skiplist</a:t>
            </a:r>
            <a:endParaRPr lang="en-US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2223135"/>
            <a:ext cx="9144000" cy="3034665"/>
          </a:xfrm>
        </p:spPr>
        <p:txBody>
          <a:bodyPr/>
          <a:p>
            <a:pPr algn="l">
              <a:buFont typeface="Arial" panose="020B0604020202020204" pitchFamily="34" charset="0"/>
            </a:pPr>
            <a:r>
              <a:rPr lang="en-US" altLang="zh-CN"/>
              <a:t>skiplist</a:t>
            </a:r>
            <a:r>
              <a:rPr lang="zh-CN" altLang="en-US"/>
              <a:t>：增加指针，</a:t>
            </a:r>
            <a:r>
              <a:rPr lang="en-US" altLang="zh-CN"/>
              <a:t>	level</a:t>
            </a:r>
            <a:r>
              <a:rPr lang="zh-CN" altLang="en-US"/>
              <a:t>是随机的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1920" y="3065780"/>
            <a:ext cx="11948160" cy="310134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777875"/>
            <a:ext cx="9144000" cy="896620"/>
          </a:xfrm>
        </p:spPr>
        <p:txBody>
          <a:bodyPr>
            <a:normAutofit fontScale="90000"/>
          </a:bodyPr>
          <a:p>
            <a:r>
              <a:rPr lang="zh-CN" altLang="en-US"/>
              <a:t>发布订阅命令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2223135"/>
            <a:ext cx="9144000" cy="3034665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CN" altLang="en-US"/>
              <a:t>订阅频道：可以一次订阅多个</a:t>
            </a:r>
            <a:endParaRPr lang="zh-CN" altLang="en-US"/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altLang="zh-CN" sz="2400">
                <a:solidFill>
                  <a:schemeClr val="tx1"/>
                </a:solidFill>
              </a:rPr>
              <a:t>subscribe channel-1 channel-2 channel-3</a:t>
            </a:r>
            <a:endParaRPr lang="en-US" altLang="zh-CN" sz="2400">
              <a:solidFill>
                <a:schemeClr val="tx1"/>
              </a:solidFill>
            </a:endParaRPr>
          </a:p>
          <a:p>
            <a:pPr marL="342900" lvl="0" indent="-342900" algn="l"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chemeClr val="tx1"/>
                </a:solidFill>
              </a:rPr>
              <a:t>向指定频道发布消息</a:t>
            </a:r>
            <a:endParaRPr lang="zh-CN" altLang="en-US">
              <a:solidFill>
                <a:schemeClr val="tx1"/>
              </a:solidFill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chemeClr val="tx1"/>
                </a:solidFill>
              </a:rPr>
              <a:t>publish channel-1 2673</a:t>
            </a:r>
            <a:endParaRPr lang="en-US" altLang="zh-CN">
              <a:solidFill>
                <a:schemeClr val="tx1"/>
              </a:solidFill>
            </a:endParaRPr>
          </a:p>
          <a:p>
            <a:pPr marL="342900" lvl="0" indent="-342900" algn="l"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chemeClr val="tx1"/>
                </a:solidFill>
              </a:rPr>
              <a:t>取消订阅</a:t>
            </a:r>
            <a:endParaRPr lang="zh-CN" altLang="en-US">
              <a:solidFill>
                <a:schemeClr val="tx1"/>
              </a:solidFill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chemeClr val="tx1"/>
                </a:solidFill>
              </a:rPr>
              <a:t>unsubscribe channel-1</a:t>
            </a:r>
            <a:endParaRPr lang="en-US" altLang="zh-CN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777875"/>
            <a:ext cx="9144000" cy="896620"/>
          </a:xfrm>
        </p:spPr>
        <p:txBody>
          <a:bodyPr>
            <a:normAutofit fontScale="90000"/>
          </a:bodyPr>
          <a:p>
            <a:r>
              <a:rPr lang="zh-CN" altLang="en-US"/>
              <a:t>按规则（</a:t>
            </a:r>
            <a:r>
              <a:rPr lang="en-US" altLang="zh-CN"/>
              <a:t>pattern</a:t>
            </a:r>
            <a:r>
              <a:rPr lang="zh-CN" altLang="en-US"/>
              <a:t>）订阅频道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2223135"/>
            <a:ext cx="9144000" cy="3034665"/>
          </a:xfrm>
        </p:spPr>
        <p:txBody>
          <a:bodyPr>
            <a:normAutofit fontScale="60000"/>
          </a:bodyPr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CN" altLang="en-US"/>
              <a:t>消费端</a:t>
            </a:r>
            <a:r>
              <a:rPr lang="en-US" altLang="zh-CN"/>
              <a:t>1</a:t>
            </a:r>
            <a:r>
              <a:rPr lang="zh-CN" altLang="en-US"/>
              <a:t>，关注运动消息</a:t>
            </a:r>
            <a:endParaRPr lang="zh-CN" altLang="en-US"/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altLang="zh-CN"/>
              <a:t>psubscribe *sport</a:t>
            </a:r>
            <a:endParaRPr lang="en-US" altLang="zh-CN"/>
          </a:p>
          <a:p>
            <a:pPr marL="342900" lvl="0" indent="-342900" algn="l">
              <a:buFont typeface="Arial" panose="020B0604020202020204" pitchFamily="34" charset="0"/>
              <a:buChar char="•"/>
            </a:pPr>
            <a:r>
              <a:rPr lang="zh-CN" altLang="en-US"/>
              <a:t>消费端</a:t>
            </a:r>
            <a:r>
              <a:rPr lang="en-US" altLang="zh-CN"/>
              <a:t>2</a:t>
            </a:r>
            <a:r>
              <a:rPr lang="zh-CN" altLang="en-US"/>
              <a:t>，关注所有新闻</a:t>
            </a:r>
            <a:endParaRPr lang="zh-CN" altLang="en-US"/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altLang="zh-CN"/>
              <a:t>psubscribe news*</a:t>
            </a:r>
            <a:endParaRPr lang="en-US" altLang="zh-CN"/>
          </a:p>
          <a:p>
            <a:pPr marL="342900" lvl="0" indent="-342900" algn="l">
              <a:buFont typeface="Arial" panose="020B0604020202020204" pitchFamily="34" charset="0"/>
              <a:buChar char="•"/>
            </a:pPr>
            <a:r>
              <a:rPr lang="zh-CN" altLang="en-US"/>
              <a:t>消费者</a:t>
            </a:r>
            <a:r>
              <a:rPr lang="en-US" altLang="zh-CN"/>
              <a:t>3</a:t>
            </a:r>
            <a:r>
              <a:rPr lang="zh-CN" altLang="en-US"/>
              <a:t>，关注天气新闻</a:t>
            </a:r>
            <a:endParaRPr lang="zh-CN" altLang="en-US"/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altLang="zh-CN"/>
              <a:t>psubscirbe news-weather</a:t>
            </a:r>
            <a:endParaRPr lang="en-US" altLang="zh-CN"/>
          </a:p>
          <a:p>
            <a:pPr marL="342900" lvl="0" indent="-342900" algn="l">
              <a:buFont typeface="Arial" panose="020B0604020202020204" pitchFamily="34" charset="0"/>
              <a:buChar char="•"/>
            </a:pPr>
            <a:endParaRPr lang="en-US" altLang="zh-CN"/>
          </a:p>
          <a:p>
            <a:pPr marL="342900" lvl="0" indent="-342900" algn="l">
              <a:buFont typeface="Arial" panose="020B0604020202020204" pitchFamily="34" charset="0"/>
              <a:buChar char="•"/>
            </a:pPr>
            <a:r>
              <a:rPr lang="zh-CN" altLang="en-US"/>
              <a:t>生产者，发布消息</a:t>
            </a:r>
            <a:endParaRPr lang="zh-CN" altLang="en-US"/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altLang="zh-CN"/>
              <a:t>publish news-sport kobe</a:t>
            </a:r>
            <a:endParaRPr lang="en-US" altLang="zh-CN"/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altLang="zh-CN"/>
              <a:t>publish news-music jaychou</a:t>
            </a:r>
            <a:endParaRPr lang="en-US" altLang="zh-CN"/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altLang="zh-CN"/>
              <a:t>publish news-weather sunny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20715" y="2164080"/>
            <a:ext cx="5558790" cy="252984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777875"/>
            <a:ext cx="9144000" cy="896620"/>
          </a:xfrm>
        </p:spPr>
        <p:txBody>
          <a:bodyPr>
            <a:normAutofit fontScale="90000"/>
          </a:bodyPr>
          <a:p>
            <a:r>
              <a:rPr lang="en-US" altLang="zh-CN"/>
              <a:t>redis</a:t>
            </a:r>
            <a:r>
              <a:rPr lang="zh-CN" altLang="en-US"/>
              <a:t>事务特性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2223135"/>
            <a:ext cx="9144000" cy="3034665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CN" altLang="en-US"/>
              <a:t>按进入队列的顺序执行</a:t>
            </a:r>
            <a:endParaRPr lang="zh-CN" altLang="en-US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CN" altLang="en-US"/>
              <a:t>不会受到其他客户端的请求的影响</a:t>
            </a:r>
            <a:endParaRPr lang="zh-CN" altLang="en-US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CN" altLang="en-US"/>
              <a:t>事务不能嵌套，多个</a:t>
            </a:r>
            <a:r>
              <a:rPr lang="en-US" altLang="zh-CN"/>
              <a:t>multi</a:t>
            </a:r>
            <a:r>
              <a:rPr lang="zh-CN" altLang="en-US"/>
              <a:t>命令效果一样</a:t>
            </a:r>
            <a:endParaRPr lang="zh-CN" alt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777875"/>
            <a:ext cx="9144000" cy="896620"/>
          </a:xfrm>
        </p:spPr>
        <p:txBody>
          <a:bodyPr>
            <a:normAutofit fontScale="90000"/>
          </a:bodyPr>
          <a:p>
            <a:r>
              <a:rPr lang="en-US" altLang="zh-CN"/>
              <a:t>redis</a:t>
            </a:r>
            <a:r>
              <a:rPr lang="zh-CN" altLang="en-US"/>
              <a:t>事务命令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2223135"/>
            <a:ext cx="9144000" cy="3034665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multi:</a:t>
            </a:r>
            <a:r>
              <a:rPr lang="zh-CN" altLang="en-US"/>
              <a:t>开启事务</a:t>
            </a:r>
            <a:endParaRPr lang="zh-CN" altLang="en-US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exec:</a:t>
            </a:r>
            <a:r>
              <a:rPr lang="zh-CN" altLang="en-US"/>
              <a:t>执行事务</a:t>
            </a:r>
            <a:endParaRPr lang="zh-CN" altLang="en-US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discard:</a:t>
            </a:r>
            <a:r>
              <a:rPr lang="zh-CN" altLang="en-US"/>
              <a:t>取消事务</a:t>
            </a:r>
            <a:endParaRPr lang="zh-CN" altLang="en-US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watch:</a:t>
            </a:r>
            <a:r>
              <a:rPr lang="zh-CN" altLang="en-US"/>
              <a:t>监视</a:t>
            </a:r>
            <a:r>
              <a:rPr lang="en-US" altLang="zh-CN"/>
              <a:t>key</a:t>
            </a:r>
            <a:r>
              <a:rPr lang="zh-CN" altLang="en-US"/>
              <a:t>，如果被监视的</a:t>
            </a:r>
            <a:r>
              <a:rPr lang="en-US" altLang="zh-CN"/>
              <a:t>key</a:t>
            </a:r>
            <a:r>
              <a:rPr lang="zh-CN" altLang="en-US"/>
              <a:t>在</a:t>
            </a:r>
            <a:r>
              <a:rPr lang="en-US" altLang="zh-CN"/>
              <a:t>exec</a:t>
            </a:r>
            <a:r>
              <a:rPr lang="zh-CN" altLang="en-US"/>
              <a:t>之前被修改，事务会取消</a:t>
            </a:r>
            <a:endParaRPr lang="zh-CN" alt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777875"/>
            <a:ext cx="9144000" cy="896620"/>
          </a:xfrm>
        </p:spPr>
        <p:txBody>
          <a:bodyPr>
            <a:normAutofit fontScale="90000"/>
          </a:bodyPr>
          <a:p>
            <a:r>
              <a:rPr lang="en-US" altLang="zh-CN"/>
              <a:t>Lua</a:t>
            </a:r>
            <a:r>
              <a:rPr lang="zh-CN" altLang="en-US"/>
              <a:t>脚本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2223135"/>
            <a:ext cx="9144000" cy="3034665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CN" altLang="en-US"/>
              <a:t>为什么用</a:t>
            </a:r>
            <a:r>
              <a:rPr lang="en-US" altLang="zh-CN"/>
              <a:t>Lua</a:t>
            </a:r>
            <a:r>
              <a:rPr lang="zh-CN" altLang="en-US"/>
              <a:t>脚本</a:t>
            </a:r>
            <a:endParaRPr lang="zh-CN" altLang="en-US"/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zh-CN" altLang="en-US"/>
              <a:t>批量执行命令</a:t>
            </a:r>
            <a:endParaRPr lang="zh-CN" altLang="en-US"/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zh-CN" altLang="en-US"/>
              <a:t>原子性</a:t>
            </a:r>
            <a:r>
              <a:rPr lang="en-US" altLang="zh-CN"/>
              <a:t>*</a:t>
            </a:r>
            <a:endParaRPr lang="en-US" altLang="zh-CN"/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zh-CN" altLang="en-US"/>
              <a:t>操作集合的复用</a:t>
            </a:r>
            <a:endParaRPr lang="zh-CN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727710"/>
            <a:ext cx="9144000" cy="916305"/>
          </a:xfrm>
        </p:spPr>
        <p:txBody>
          <a:bodyPr>
            <a:normAutofit fontScale="90000"/>
          </a:bodyPr>
          <a:p>
            <a:r>
              <a:rPr lang="en-US" altLang="zh-CN"/>
              <a:t>string-</a:t>
            </a:r>
            <a:r>
              <a:rPr lang="zh-CN" altLang="en-US"/>
              <a:t>存储类型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31595" y="2071370"/>
            <a:ext cx="9336405" cy="3886200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int</a:t>
            </a:r>
            <a:r>
              <a:rPr lang="zh-CN" altLang="en-US"/>
              <a:t>整形</a:t>
            </a:r>
            <a:endParaRPr lang="zh-CN" altLang="en-US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float</a:t>
            </a:r>
            <a:r>
              <a:rPr lang="zh-CN" altLang="en-US"/>
              <a:t>单精度浮点型</a:t>
            </a:r>
            <a:endParaRPr lang="zh-CN" altLang="en-US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String</a:t>
            </a:r>
            <a:r>
              <a:rPr lang="zh-CN" altLang="en-US"/>
              <a:t>字符串</a:t>
            </a:r>
            <a:endParaRPr lang="zh-CN" altLang="en-US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zh-CN" alt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777875"/>
            <a:ext cx="9144000" cy="896620"/>
          </a:xfrm>
        </p:spPr>
        <p:txBody>
          <a:bodyPr>
            <a:normAutofit fontScale="90000"/>
          </a:bodyPr>
          <a:p>
            <a:r>
              <a:rPr lang="en-US" altLang="zh-CN"/>
              <a:t>redis</a:t>
            </a:r>
            <a:r>
              <a:rPr lang="zh-CN" altLang="en-US"/>
              <a:t>中执行</a:t>
            </a:r>
            <a:r>
              <a:rPr lang="en-US" altLang="zh-CN"/>
              <a:t>Lua</a:t>
            </a:r>
            <a:r>
              <a:rPr lang="zh-CN" altLang="en-US"/>
              <a:t>脚本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2223135"/>
            <a:ext cx="9144000" cy="3034665"/>
          </a:xfrm>
        </p:spPr>
        <p:txBody>
          <a:bodyPr>
            <a:normAutofit fontScale="70000"/>
          </a:bodyPr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redis&gt;eval lua-script key-num [key1 key2 key3...] [value1 value2 value3 ...]</a:t>
            </a:r>
            <a:endParaRPr lang="en-US" altLang="zh-CN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eval</a:t>
            </a:r>
            <a:r>
              <a:rPr lang="zh-CN" altLang="en-US"/>
              <a:t>代表执行</a:t>
            </a:r>
            <a:r>
              <a:rPr lang="en-US" altLang="zh-CN"/>
              <a:t>Lua</a:t>
            </a:r>
            <a:r>
              <a:rPr lang="zh-CN" altLang="en-US"/>
              <a:t>语言的命令</a:t>
            </a:r>
            <a:endParaRPr lang="zh-CN" altLang="en-US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lua-script</a:t>
            </a:r>
            <a:r>
              <a:rPr lang="zh-CN" altLang="en-US"/>
              <a:t>代表</a:t>
            </a:r>
            <a:r>
              <a:rPr lang="en-US" altLang="zh-CN"/>
              <a:t>Lua</a:t>
            </a:r>
            <a:r>
              <a:rPr lang="zh-CN" altLang="en-US"/>
              <a:t>语言脚本内容</a:t>
            </a:r>
            <a:endParaRPr lang="zh-CN" altLang="en-US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key-num</a:t>
            </a:r>
            <a:r>
              <a:rPr lang="zh-CN" altLang="en-US"/>
              <a:t>表示参数中有多少个</a:t>
            </a:r>
            <a:r>
              <a:rPr lang="en-US" altLang="zh-CN"/>
              <a:t>key</a:t>
            </a:r>
            <a:r>
              <a:rPr lang="zh-CN" altLang="en-US"/>
              <a:t>，需要注意的是</a:t>
            </a:r>
            <a:r>
              <a:rPr lang="en-US" altLang="zh-CN"/>
              <a:t>redis</a:t>
            </a:r>
            <a:r>
              <a:rPr lang="zh-CN" altLang="en-US"/>
              <a:t>中</a:t>
            </a:r>
            <a:r>
              <a:rPr lang="en-US" altLang="zh-CN"/>
              <a:t>key</a:t>
            </a:r>
            <a:r>
              <a:rPr lang="zh-CN" altLang="en-US"/>
              <a:t>是从</a:t>
            </a:r>
            <a:r>
              <a:rPr lang="en-US" altLang="zh-CN"/>
              <a:t>1</a:t>
            </a:r>
            <a:r>
              <a:rPr lang="zh-CN" altLang="en-US"/>
              <a:t>开始的，如果没有</a:t>
            </a:r>
            <a:r>
              <a:rPr lang="en-US" altLang="zh-CN"/>
              <a:t>key</a:t>
            </a:r>
            <a:r>
              <a:rPr lang="zh-CN" altLang="en-US"/>
              <a:t>的参数，那么写</a:t>
            </a:r>
            <a:r>
              <a:rPr lang="en-US" altLang="zh-CN"/>
              <a:t>0</a:t>
            </a:r>
            <a:endParaRPr lang="en-US" altLang="zh-CN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[key1 key2 key3...]</a:t>
            </a:r>
            <a:r>
              <a:rPr lang="zh-CN" altLang="en-US"/>
              <a:t>是</a:t>
            </a:r>
            <a:r>
              <a:rPr lang="en-US" altLang="zh-CN"/>
              <a:t>key</a:t>
            </a:r>
            <a:r>
              <a:rPr lang="zh-CN" altLang="en-US"/>
              <a:t>作为参数传递给</a:t>
            </a:r>
            <a:r>
              <a:rPr lang="en-US" altLang="zh-CN"/>
              <a:t>Lua</a:t>
            </a:r>
            <a:r>
              <a:rPr lang="zh-CN" altLang="en-US"/>
              <a:t>语言，也可以不填，但是需要和</a:t>
            </a:r>
            <a:r>
              <a:rPr lang="en-US" altLang="zh-CN"/>
              <a:t>key-num</a:t>
            </a:r>
            <a:r>
              <a:rPr lang="zh-CN" altLang="en-US"/>
              <a:t>的个数对应起来</a:t>
            </a:r>
            <a:endParaRPr lang="zh-CN" altLang="en-US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[value1 value2 value3...]</a:t>
            </a:r>
            <a:r>
              <a:rPr lang="zh-CN" altLang="en-US"/>
              <a:t>这些参数传递给</a:t>
            </a:r>
            <a:r>
              <a:rPr lang="en-US" altLang="zh-CN"/>
              <a:t>Lua</a:t>
            </a:r>
            <a:r>
              <a:rPr lang="zh-CN" altLang="en-US"/>
              <a:t>语言，他们是可填可不填的</a:t>
            </a:r>
            <a:endParaRPr lang="zh-CN" altLang="en-US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eval “return ‘hello world’” 0</a:t>
            </a:r>
            <a:endParaRPr lang="en-US" altLang="zh-CN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777875"/>
            <a:ext cx="9144000" cy="896620"/>
          </a:xfrm>
        </p:spPr>
        <p:txBody>
          <a:bodyPr>
            <a:normAutofit fontScale="90000"/>
          </a:bodyPr>
          <a:p>
            <a:r>
              <a:rPr lang="zh-CN" altLang="en-US"/>
              <a:t>在</a:t>
            </a:r>
            <a:r>
              <a:rPr lang="en-US" altLang="zh-CN"/>
              <a:t>Lua</a:t>
            </a:r>
            <a:r>
              <a:rPr lang="zh-CN" altLang="en-US"/>
              <a:t>脚本中执行</a:t>
            </a:r>
            <a:r>
              <a:rPr lang="en-US" altLang="zh-CN"/>
              <a:t>redis</a:t>
            </a:r>
            <a:r>
              <a:rPr lang="zh-CN" altLang="en-US"/>
              <a:t>命令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2223135"/>
            <a:ext cx="9144000" cy="3034665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redis.call(command,key[param1,param2...])</a:t>
            </a:r>
            <a:endParaRPr lang="en-US" altLang="zh-CN"/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altLang="zh-CN"/>
              <a:t>command</a:t>
            </a:r>
            <a:r>
              <a:rPr lang="zh-CN" altLang="en-US"/>
              <a:t>是命令，包括</a:t>
            </a:r>
            <a:r>
              <a:rPr lang="en-US" altLang="zh-CN"/>
              <a:t>set</a:t>
            </a:r>
            <a:r>
              <a:rPr lang="zh-CN" altLang="en-US"/>
              <a:t>，</a:t>
            </a:r>
            <a:r>
              <a:rPr lang="en-US" altLang="zh-CN"/>
              <a:t>get</a:t>
            </a:r>
            <a:r>
              <a:rPr lang="zh-CN" altLang="en-US"/>
              <a:t>，</a:t>
            </a:r>
            <a:r>
              <a:rPr lang="en-US" altLang="zh-CN"/>
              <a:t>del</a:t>
            </a:r>
            <a:r>
              <a:rPr lang="zh-CN" altLang="en-US"/>
              <a:t>等</a:t>
            </a:r>
            <a:endParaRPr lang="zh-CN" altLang="en-US"/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altLang="zh-CN"/>
              <a:t>key</a:t>
            </a:r>
            <a:r>
              <a:rPr lang="zh-CN" altLang="en-US"/>
              <a:t>是被操作的键</a:t>
            </a:r>
            <a:endParaRPr lang="zh-CN" altLang="en-US"/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altLang="zh-CN"/>
              <a:t>param1</a:t>
            </a:r>
            <a:r>
              <a:rPr lang="zh-CN" altLang="en-US"/>
              <a:t>，</a:t>
            </a:r>
            <a:r>
              <a:rPr lang="en-US" altLang="zh-CN"/>
              <a:t>param2...</a:t>
            </a:r>
            <a:r>
              <a:rPr lang="zh-CN" altLang="en-US"/>
              <a:t>代表给</a:t>
            </a:r>
            <a:r>
              <a:rPr lang="en-US" altLang="zh-CN"/>
              <a:t>key</a:t>
            </a:r>
            <a:r>
              <a:rPr lang="zh-CN" altLang="en-US"/>
              <a:t>的参数</a:t>
            </a:r>
            <a:endParaRPr lang="zh-CN" altLang="en-US"/>
          </a:p>
          <a:p>
            <a:pPr marL="342900" lvl="0" indent="-342900" algn="l">
              <a:buFont typeface="Arial" panose="020B0604020202020204" pitchFamily="34" charset="0"/>
              <a:buChar char="•"/>
            </a:pPr>
            <a:r>
              <a:rPr lang="en-US" altLang="zh-CN"/>
              <a:t>eval “return redis.call(‘set’,’qingshan’,’2673’)” 0</a:t>
            </a:r>
            <a:endParaRPr lang="en-US" altLang="zh-CN"/>
          </a:p>
          <a:p>
            <a:pPr marL="342900" lvl="0" indent="-342900" algn="l">
              <a:buFont typeface="Arial" panose="020B0604020202020204" pitchFamily="34" charset="0"/>
              <a:buChar char="•"/>
            </a:pPr>
            <a:r>
              <a:rPr lang="en-US" altLang="zh-CN"/>
              <a:t>eval “return redis.call(‘set’,KEYS[1],ARGV[1])” 1 qingshan miaomiao</a:t>
            </a:r>
            <a:endParaRPr lang="en-US" altLang="zh-CN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453390"/>
            <a:ext cx="9144000" cy="896620"/>
          </a:xfrm>
        </p:spPr>
        <p:txBody>
          <a:bodyPr>
            <a:normAutofit fontScale="90000"/>
          </a:bodyPr>
          <a:p>
            <a:r>
              <a:rPr lang="en-US" altLang="zh-CN"/>
              <a:t>Lua</a:t>
            </a:r>
            <a:r>
              <a:rPr lang="zh-CN" altLang="en-US"/>
              <a:t>脚本文件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1574165"/>
            <a:ext cx="9144000" cy="4535170"/>
          </a:xfrm>
        </p:spPr>
        <p:txBody>
          <a:bodyPr>
            <a:normAutofit fontScale="70000"/>
          </a:bodyPr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CN" altLang="en-US"/>
              <a:t>在文件中编写操作</a:t>
            </a:r>
            <a:r>
              <a:rPr lang="en-US" altLang="zh-CN"/>
              <a:t>redis</a:t>
            </a:r>
            <a:r>
              <a:rPr lang="zh-CN" altLang="en-US"/>
              <a:t>命令</a:t>
            </a:r>
            <a:endParaRPr lang="zh-CN" altLang="en-US"/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altLang="zh-CN"/>
              <a:t>redis.call(command,key[param1,param2...])</a:t>
            </a:r>
            <a:endParaRPr lang="en-US" altLang="zh-CN"/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en-US" altLang="zh-CN"/>
          </a:p>
          <a:p>
            <a:pPr marL="342900" lvl="0" indent="-342900" algn="l">
              <a:buFont typeface="Arial" panose="020B0604020202020204" pitchFamily="34" charset="0"/>
              <a:buChar char="•"/>
            </a:pPr>
            <a:r>
              <a:rPr lang="zh-CN" altLang="en-US"/>
              <a:t>调用</a:t>
            </a:r>
            <a:r>
              <a:rPr lang="en-US" altLang="zh-CN"/>
              <a:t>lua</a:t>
            </a:r>
            <a:r>
              <a:rPr lang="zh-CN" altLang="en-US"/>
              <a:t>脚本</a:t>
            </a:r>
            <a:endParaRPr lang="zh-CN" altLang="en-US"/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altLang="zh-CN"/>
              <a:t>redis-cli  --eval </a:t>
            </a:r>
            <a:r>
              <a:rPr lang="zh-CN" altLang="en-US"/>
              <a:t>脚本名称</a:t>
            </a:r>
            <a:r>
              <a:rPr lang="en-US" altLang="zh-CN"/>
              <a:t> </a:t>
            </a:r>
            <a:r>
              <a:rPr lang="zh-CN" altLang="en-US"/>
              <a:t>参数个数</a:t>
            </a:r>
            <a:r>
              <a:rPr lang="en-US" altLang="zh-CN"/>
              <a:t> </a:t>
            </a:r>
            <a:r>
              <a:rPr lang="zh-CN" altLang="en-US"/>
              <a:t>参数</a:t>
            </a:r>
            <a:r>
              <a:rPr lang="en-US" altLang="zh-CN"/>
              <a:t>1 </a:t>
            </a:r>
            <a:r>
              <a:rPr lang="zh-CN" altLang="en-US"/>
              <a:t>参数</a:t>
            </a:r>
            <a:r>
              <a:rPr lang="en-US" altLang="zh-CN"/>
              <a:t>2....</a:t>
            </a:r>
            <a:endParaRPr lang="en-US" altLang="zh-CN"/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en-US" altLang="zh-CN"/>
          </a:p>
          <a:p>
            <a:pPr marL="342900" lvl="0" indent="-342900" algn="l">
              <a:buFont typeface="Arial" panose="020B0604020202020204" pitchFamily="34" charset="0"/>
              <a:buChar char="•"/>
            </a:pPr>
            <a:r>
              <a:rPr lang="zh-CN" altLang="en-US"/>
              <a:t>脚本文件：</a:t>
            </a:r>
            <a:r>
              <a:rPr lang="en-US" altLang="zh-CN"/>
              <a:t>redis.call(‘set’,’qingshan’,’lua666’)</a:t>
            </a:r>
            <a:endParaRPr lang="en-US" altLang="zh-CN"/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altLang="zh-CN"/>
              <a:t>return redis.call(‘get’,’qingshan’)</a:t>
            </a:r>
            <a:endParaRPr lang="en-US" altLang="zh-CN"/>
          </a:p>
          <a:p>
            <a:pPr marL="342900" lvl="0" indent="-342900" algn="l">
              <a:buFont typeface="Arial" panose="020B0604020202020204" pitchFamily="34" charset="0"/>
              <a:buChar char="•"/>
            </a:pPr>
            <a:r>
              <a:rPr lang="en-US" altLang="zh-CN"/>
              <a:t>redis-cli --eval gupao.lua 0</a:t>
            </a:r>
            <a:endParaRPr lang="en-US" altLang="zh-CN"/>
          </a:p>
          <a:p>
            <a:pPr marL="342900" lvl="0" indent="-342900" algn="l">
              <a:buFont typeface="Arial" panose="020B0604020202020204" pitchFamily="34" charset="0"/>
              <a:buChar char="•"/>
            </a:pPr>
            <a:endParaRPr lang="en-US" altLang="zh-CN"/>
          </a:p>
          <a:p>
            <a:pPr marL="342900" lvl="0" indent="-342900" algn="l">
              <a:buFont typeface="Arial" panose="020B0604020202020204" pitchFamily="34" charset="0"/>
              <a:buChar char="•"/>
            </a:pPr>
            <a:r>
              <a:rPr lang="en-US" altLang="zh-CN"/>
              <a:t>script load ‘..................’</a:t>
            </a:r>
            <a:endParaRPr lang="en-US" altLang="zh-CN"/>
          </a:p>
          <a:p>
            <a:pPr marL="342900" lvl="0" indent="-342900" algn="l">
              <a:buFont typeface="Arial" panose="020B0604020202020204" pitchFamily="34" charset="0"/>
              <a:buChar char="•"/>
            </a:pPr>
            <a:r>
              <a:rPr lang="en-US" altLang="zh-CN"/>
              <a:t>evalsha ‘</a:t>
            </a:r>
            <a:r>
              <a:rPr lang="zh-CN" altLang="en-US"/>
              <a:t>序列号</a:t>
            </a:r>
            <a:r>
              <a:rPr lang="en-US" altLang="zh-CN"/>
              <a:t>‘ 0</a:t>
            </a:r>
            <a:endParaRPr lang="en-US" altLang="zh-CN"/>
          </a:p>
          <a:p>
            <a:pPr marL="342900" lvl="0" indent="-342900" algn="l">
              <a:buFont typeface="Arial" panose="020B0604020202020204" pitchFamily="34" charset="0"/>
              <a:buChar char="•"/>
            </a:pPr>
            <a:r>
              <a:rPr lang="zh-CN" altLang="en-US"/>
              <a:t>执行</a:t>
            </a:r>
            <a:r>
              <a:rPr lang="en-US" altLang="zh-CN"/>
              <a:t>lua</a:t>
            </a:r>
            <a:r>
              <a:rPr lang="zh-CN" altLang="en-US"/>
              <a:t>脚本陷入死循环之后可以</a:t>
            </a:r>
            <a:r>
              <a:rPr lang="en-US" altLang="zh-CN"/>
              <a:t>script kill</a:t>
            </a:r>
            <a:r>
              <a:rPr lang="zh-CN" altLang="en-US"/>
              <a:t>结束脚本内容</a:t>
            </a:r>
            <a:r>
              <a:rPr lang="en-US" altLang="zh-CN"/>
              <a:t>   -----</a:t>
            </a:r>
            <a:r>
              <a:rPr lang="zh-CN" altLang="en-US"/>
              <a:t>用</a:t>
            </a:r>
            <a:r>
              <a:rPr lang="en-US" altLang="zh-CN"/>
              <a:t>script kill</a:t>
            </a:r>
            <a:r>
              <a:rPr lang="zh-CN" altLang="en-US"/>
              <a:t>时脚本内容不涉及</a:t>
            </a:r>
            <a:r>
              <a:rPr lang="en-US" altLang="zh-CN"/>
              <a:t>set</a:t>
            </a:r>
            <a:r>
              <a:rPr lang="zh-CN" altLang="en-US"/>
              <a:t>命令，要不然不允许结束脚本内容，有</a:t>
            </a:r>
            <a:r>
              <a:rPr lang="en-US" altLang="zh-CN"/>
              <a:t>set</a:t>
            </a:r>
            <a:r>
              <a:rPr lang="zh-CN" altLang="en-US"/>
              <a:t>语句时可以使用</a:t>
            </a:r>
            <a:r>
              <a:rPr lang="en-US" altLang="zh-CN"/>
              <a:t>shutdown nosave</a:t>
            </a:r>
            <a:r>
              <a:rPr lang="zh-CN" altLang="en-US"/>
              <a:t>来停机</a:t>
            </a:r>
            <a:endParaRPr lang="zh-CN" altLang="en-US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777875"/>
            <a:ext cx="9144000" cy="896620"/>
          </a:xfrm>
        </p:spPr>
        <p:txBody>
          <a:bodyPr>
            <a:normAutofit fontScale="90000"/>
          </a:bodyPr>
          <a:p>
            <a:r>
              <a:rPr lang="en-US" altLang="zh-CN"/>
              <a:t>redis</a:t>
            </a:r>
            <a:r>
              <a:rPr lang="zh-CN" altLang="en-US"/>
              <a:t>为什么这么快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2223135"/>
            <a:ext cx="9144000" cy="3034665"/>
          </a:xfrm>
        </p:spPr>
        <p:txBody>
          <a:bodyPr>
            <a:normAutofit lnSpcReduction="20000"/>
          </a:bodyPr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CN" altLang="en-US"/>
              <a:t>纯内存</a:t>
            </a:r>
            <a:r>
              <a:rPr lang="en-US" altLang="zh-CN"/>
              <a:t>KV</a:t>
            </a:r>
            <a:endParaRPr lang="en-US" altLang="zh-CN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CN" altLang="en-US"/>
              <a:t>请求单线程</a:t>
            </a:r>
            <a:endParaRPr lang="zh-CN" altLang="en-US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CN" altLang="en-US"/>
              <a:t>同步非阻塞</a:t>
            </a:r>
            <a:r>
              <a:rPr lang="en-US" altLang="zh-CN"/>
              <a:t>I/O---</a:t>
            </a:r>
            <a:r>
              <a:rPr lang="zh-CN" altLang="en-US"/>
              <a:t>多路复用</a:t>
            </a:r>
            <a:endParaRPr lang="zh-CN" altLang="en-US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zh-CN" altLang="en-US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CN" altLang="en-US"/>
              <a:t>为什么要用单线程</a:t>
            </a:r>
            <a:endParaRPr lang="zh-CN" altLang="en-US"/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zh-CN" altLang="en-US"/>
              <a:t>没有频繁的线程创建销毁</a:t>
            </a:r>
            <a:endParaRPr lang="zh-CN" altLang="en-US"/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zh-CN" altLang="en-US"/>
              <a:t>没有线程上下文切换</a:t>
            </a:r>
            <a:endParaRPr lang="zh-CN" altLang="en-US"/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zh-CN" altLang="en-US"/>
              <a:t>没有线程竞争问题</a:t>
            </a:r>
            <a:endParaRPr lang="zh-CN" altLang="en-US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777875"/>
            <a:ext cx="9144000" cy="896620"/>
          </a:xfrm>
        </p:spPr>
        <p:txBody>
          <a:bodyPr>
            <a:normAutofit fontScale="90000"/>
          </a:bodyPr>
          <a:p>
            <a:r>
              <a:rPr lang="zh-CN" altLang="en-US"/>
              <a:t>虚拟内存的作用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1908810"/>
            <a:ext cx="9144000" cy="4220210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CN" altLang="en-US"/>
              <a:t>通过把同一块物理内存映射到不同的虚拟地址空间实现内存共享</a:t>
            </a:r>
            <a:endParaRPr lang="zh-CN" altLang="en-US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CN" altLang="en-US"/>
              <a:t>对物理内存进行隔离，不同的进程操作互不影响</a:t>
            </a:r>
            <a:endParaRPr lang="zh-CN" altLang="en-US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CN" altLang="en-US"/>
              <a:t>虚拟内存可以提供更大的地址空间，并且地址空间是连续的，使得程序编写，链接更加简单</a:t>
            </a:r>
            <a:endParaRPr lang="zh-CN" altLang="en-US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777875"/>
            <a:ext cx="9144000" cy="896620"/>
          </a:xfrm>
        </p:spPr>
        <p:txBody>
          <a:bodyPr>
            <a:normAutofit fontScale="90000"/>
          </a:bodyPr>
          <a:p>
            <a:r>
              <a:rPr lang="zh-CN" altLang="en-US"/>
              <a:t>用户空间和内核空间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2223135"/>
            <a:ext cx="9144000" cy="3034665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53185" y="1863090"/>
            <a:ext cx="8552815" cy="4723765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777875"/>
            <a:ext cx="9144000" cy="896620"/>
          </a:xfrm>
        </p:spPr>
        <p:txBody>
          <a:bodyPr>
            <a:normAutofit fontScale="90000"/>
          </a:bodyPr>
          <a:p>
            <a:r>
              <a:rPr lang="zh-CN" altLang="en-US"/>
              <a:t>传统</a:t>
            </a:r>
            <a:r>
              <a:rPr lang="en-US" altLang="zh-CN"/>
              <a:t>IO</a:t>
            </a:r>
            <a:r>
              <a:rPr lang="zh-CN" altLang="en-US"/>
              <a:t>数据拷贝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2223135"/>
            <a:ext cx="9144000" cy="3034665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91030" y="1722120"/>
            <a:ext cx="6827520" cy="4719955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777875"/>
            <a:ext cx="9144000" cy="896620"/>
          </a:xfrm>
        </p:spPr>
        <p:txBody>
          <a:bodyPr>
            <a:normAutofit fontScale="90000"/>
          </a:bodyPr>
          <a:p>
            <a:r>
              <a:rPr lang="en-US" altLang="zh-CN"/>
              <a:t>Blocking I/O</a:t>
            </a:r>
            <a:endParaRPr lang="en-US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2223135"/>
            <a:ext cx="9144000" cy="3034665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24000" y="2014855"/>
            <a:ext cx="7490460" cy="3923665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777875"/>
            <a:ext cx="9144000" cy="896620"/>
          </a:xfrm>
        </p:spPr>
        <p:txBody>
          <a:bodyPr>
            <a:normAutofit fontScale="90000"/>
          </a:bodyPr>
          <a:p>
            <a:r>
              <a:rPr lang="en-US" altLang="zh-CN"/>
              <a:t>I/O</a:t>
            </a:r>
            <a:r>
              <a:rPr lang="zh-CN" altLang="en-US"/>
              <a:t>多路复用</a:t>
            </a:r>
            <a:r>
              <a:rPr lang="en-US" altLang="zh-CN"/>
              <a:t>multiplexing</a:t>
            </a:r>
            <a:endParaRPr lang="en-US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2223135"/>
            <a:ext cx="9144000" cy="3034665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I/O</a:t>
            </a:r>
            <a:r>
              <a:rPr lang="zh-CN" altLang="en-US"/>
              <a:t>：网络</a:t>
            </a:r>
            <a:r>
              <a:rPr lang="en-US" altLang="zh-CN"/>
              <a:t>I/O</a:t>
            </a:r>
            <a:endParaRPr lang="en-US" altLang="zh-CN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CN" altLang="en-US"/>
              <a:t>多路：多个</a:t>
            </a:r>
            <a:r>
              <a:rPr lang="en-US" altLang="zh-CN"/>
              <a:t>TCP</a:t>
            </a:r>
            <a:r>
              <a:rPr lang="zh-CN" altLang="en-US"/>
              <a:t>连接（</a:t>
            </a:r>
            <a:r>
              <a:rPr lang="en-US" altLang="zh-CN"/>
              <a:t>socket</a:t>
            </a:r>
            <a:r>
              <a:rPr lang="zh-CN" altLang="en-US"/>
              <a:t>或者</a:t>
            </a:r>
            <a:r>
              <a:rPr lang="en-US" altLang="zh-CN"/>
              <a:t>channel</a:t>
            </a:r>
            <a:r>
              <a:rPr lang="zh-CN" altLang="en-US"/>
              <a:t>）</a:t>
            </a:r>
            <a:endParaRPr lang="zh-CN" altLang="en-US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CN" altLang="en-US"/>
              <a:t>复用：复用一个或者多个线程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02995" y="3500755"/>
            <a:ext cx="10309860" cy="3184525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767715"/>
            <a:ext cx="9144000" cy="896620"/>
          </a:xfrm>
        </p:spPr>
        <p:txBody>
          <a:bodyPr>
            <a:normAutofit fontScale="90000"/>
          </a:bodyPr>
          <a:p>
            <a:r>
              <a:rPr lang="zh-CN" altLang="en-US"/>
              <a:t>多路复用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433195" y="1766570"/>
            <a:ext cx="9144000" cy="3034665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CN" altLang="en-US"/>
              <a:t>通过一种机制，一个进程能同时等待多个文件描述符，而这些文件描述符其中的任意一个进入读就绪（</a:t>
            </a:r>
            <a:r>
              <a:rPr lang="en-US" altLang="zh-CN"/>
              <a:t>readable</a:t>
            </a:r>
            <a:r>
              <a:rPr lang="zh-CN" altLang="en-US"/>
              <a:t>）状态，</a:t>
            </a:r>
            <a:r>
              <a:rPr lang="en-US" altLang="zh-CN"/>
              <a:t>select()</a:t>
            </a:r>
            <a:r>
              <a:rPr lang="zh-CN" altLang="en-US"/>
              <a:t>函数就可以返回</a:t>
            </a:r>
            <a:endParaRPr lang="zh-CN" altLang="en-US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12925" y="2820035"/>
            <a:ext cx="9037320" cy="373316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680"/>
            <a:ext cx="9144000" cy="845820"/>
          </a:xfrm>
        </p:spPr>
        <p:txBody>
          <a:bodyPr>
            <a:normAutofit fontScale="90000"/>
          </a:bodyPr>
          <a:p>
            <a:r>
              <a:rPr lang="en-US" altLang="zh-CN"/>
              <a:t>String--</a:t>
            </a:r>
            <a:r>
              <a:rPr lang="zh-CN" altLang="en-US"/>
              <a:t>操作命令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3422650" y="2223770"/>
            <a:ext cx="4260850" cy="39693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>
                <a:sym typeface="+mn-ea"/>
              </a:rPr>
              <a:t>getrange qingshan 0 1</a:t>
            </a:r>
            <a:endParaRPr lang="en-US" altLang="zh-CN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>
                <a:sym typeface="+mn-ea"/>
              </a:rPr>
              <a:t>strlen qingshan</a:t>
            </a:r>
            <a:endParaRPr lang="en-US" altLang="zh-CN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>
                <a:sym typeface="+mn-ea"/>
              </a:rPr>
              <a:t>append qingshan good</a:t>
            </a:r>
            <a:endParaRPr lang="en-US" altLang="zh-CN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>
                <a:sym typeface="+mn-ea"/>
              </a:rPr>
              <a:t>setnx qingshan pyy</a:t>
            </a:r>
            <a:endParaRPr lang="en-US" altLang="zh-CN">
              <a:sym typeface="+mn-ea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>
                <a:sym typeface="+mn-ea"/>
              </a:rPr>
              <a:t>expire qingshan 3</a:t>
            </a:r>
            <a:endParaRPr lang="en-US" altLang="zh-CN">
              <a:sym typeface="+mn-ea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>
                <a:sym typeface="+mn-ea"/>
              </a:rPr>
              <a:t>set qingshan ex 10</a:t>
            </a:r>
            <a:endParaRPr lang="en-US" altLang="zh-CN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>
                <a:sym typeface="+mn-ea"/>
              </a:rPr>
              <a:t>mset qingshan 2673 huihui 666</a:t>
            </a:r>
            <a:endParaRPr lang="en-US" altLang="zh-CN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>
                <a:sym typeface="+mn-ea"/>
              </a:rPr>
              <a:t>mget qingshan huihui</a:t>
            </a:r>
            <a:endParaRPr lang="en-US" altLang="zh-CN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>
                <a:sym typeface="+mn-ea"/>
              </a:rPr>
              <a:t>incr qingshan</a:t>
            </a:r>
            <a:endParaRPr lang="en-US" altLang="zh-CN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>
                <a:sym typeface="+mn-ea"/>
              </a:rPr>
              <a:t>incrby qingshan 100</a:t>
            </a:r>
            <a:endParaRPr lang="en-US" altLang="zh-CN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>
                <a:sym typeface="+mn-ea"/>
              </a:rPr>
              <a:t>decr qingshan</a:t>
            </a:r>
            <a:endParaRPr lang="en-US" altLang="zh-CN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>
                <a:sym typeface="+mn-ea"/>
              </a:rPr>
              <a:t>decry qingshan 100</a:t>
            </a:r>
            <a:endParaRPr lang="en-US" altLang="zh-CN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>
                <a:sym typeface="+mn-ea"/>
              </a:rPr>
              <a:t>set mf 2.6</a:t>
            </a:r>
            <a:endParaRPr lang="en-US" altLang="zh-CN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>
                <a:sym typeface="+mn-ea"/>
              </a:rPr>
              <a:t>incrbyfloat mf 7.3</a:t>
            </a:r>
            <a:endParaRPr lang="zh-CN" altLang="en-US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777875"/>
            <a:ext cx="9144000" cy="896620"/>
          </a:xfrm>
        </p:spPr>
        <p:txBody>
          <a:bodyPr>
            <a:normAutofit fontScale="90000"/>
          </a:bodyPr>
          <a:p>
            <a:r>
              <a:rPr lang="zh-CN" altLang="en-US"/>
              <a:t>过期策略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2223135"/>
            <a:ext cx="9144000" cy="3034665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CN" altLang="en-US"/>
              <a:t>立即过期</a:t>
            </a:r>
            <a:endParaRPr lang="zh-CN" altLang="en-US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CN" altLang="en-US"/>
              <a:t>惰性过期</a:t>
            </a:r>
            <a:endParaRPr lang="zh-CN" altLang="en-US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CN" altLang="en-US"/>
              <a:t>定期过期</a:t>
            </a:r>
            <a:endParaRPr lang="zh-CN" altLang="en-US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84960" y="372110"/>
            <a:ext cx="9144000" cy="896620"/>
          </a:xfrm>
        </p:spPr>
        <p:txBody>
          <a:bodyPr>
            <a:normAutofit fontScale="90000"/>
          </a:bodyPr>
          <a:p>
            <a:r>
              <a:rPr lang="zh-CN" altLang="en-US"/>
              <a:t>淘汰策略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1269365"/>
            <a:ext cx="9144000" cy="5165090"/>
          </a:xfrm>
        </p:spPr>
        <p:txBody>
          <a:bodyPr>
            <a:normAutofit/>
          </a:bodyPr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LRU</a:t>
            </a:r>
            <a:r>
              <a:rPr lang="zh-CN" altLang="en-US"/>
              <a:t>，</a:t>
            </a:r>
            <a:r>
              <a:rPr lang="en-US" altLang="zh-CN"/>
              <a:t>Least Recently Used</a:t>
            </a:r>
            <a:r>
              <a:rPr lang="zh-CN" altLang="en-US"/>
              <a:t>：最近最少使用</a:t>
            </a:r>
            <a:endParaRPr lang="zh-CN" altLang="en-US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LFU</a:t>
            </a:r>
            <a:r>
              <a:rPr lang="zh-CN" altLang="en-US"/>
              <a:t>，</a:t>
            </a:r>
            <a:r>
              <a:rPr lang="en-US" altLang="zh-CN"/>
              <a:t>Least Frequently Used</a:t>
            </a:r>
            <a:endParaRPr lang="en-US" altLang="zh-CN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volatile</a:t>
            </a:r>
            <a:r>
              <a:rPr lang="zh-CN" altLang="en-US"/>
              <a:t>针对设置了</a:t>
            </a:r>
            <a:r>
              <a:rPr lang="en-US" altLang="zh-CN"/>
              <a:t>ttl</a:t>
            </a:r>
            <a:r>
              <a:rPr lang="zh-CN" altLang="en-US"/>
              <a:t>的</a:t>
            </a:r>
            <a:r>
              <a:rPr lang="en-US" altLang="zh-CN"/>
              <a:t>key</a:t>
            </a:r>
            <a:r>
              <a:rPr lang="zh-CN" altLang="en-US"/>
              <a:t>，</a:t>
            </a:r>
            <a:r>
              <a:rPr lang="en-US" altLang="zh-CN"/>
              <a:t>allkeys</a:t>
            </a:r>
            <a:r>
              <a:rPr lang="zh-CN" altLang="en-US"/>
              <a:t>是针对所有的</a:t>
            </a:r>
            <a:r>
              <a:rPr lang="en-US" altLang="zh-CN"/>
              <a:t>key</a:t>
            </a:r>
            <a:endParaRPr lang="en-US" altLang="zh-CN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volatile-lru</a:t>
            </a:r>
            <a:endParaRPr lang="en-US" altLang="zh-CN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allkeys-lru</a:t>
            </a:r>
            <a:endParaRPr lang="en-US" altLang="zh-CN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volatile-random</a:t>
            </a:r>
            <a:endParaRPr lang="en-US" altLang="zh-CN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allkeys-random</a:t>
            </a:r>
            <a:endParaRPr lang="en-US" altLang="zh-CN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volatile-ttl</a:t>
            </a:r>
            <a:endParaRPr lang="en-US" altLang="zh-CN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noeviction</a:t>
            </a:r>
            <a:endParaRPr lang="en-US" altLang="zh-CN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altLang="zh-CN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777875"/>
            <a:ext cx="9144000" cy="896620"/>
          </a:xfrm>
        </p:spPr>
        <p:txBody>
          <a:bodyPr>
            <a:normAutofit fontScale="90000"/>
          </a:bodyPr>
          <a:p>
            <a:r>
              <a:rPr lang="en-US" altLang="zh-CN"/>
              <a:t>LFU</a:t>
            </a:r>
            <a:r>
              <a:rPr lang="zh-CN" altLang="en-US"/>
              <a:t>的实现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2223135"/>
            <a:ext cx="9144000" cy="3034665"/>
          </a:xfrm>
        </p:spPr>
        <p:txBody>
          <a:bodyPr>
            <a:normAutofit fontScale="90000" lnSpcReduction="10000"/>
          </a:bodyPr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CN" altLang="en-US"/>
              <a:t>当</a:t>
            </a:r>
            <a:r>
              <a:rPr lang="en-US" altLang="zh-CN"/>
              <a:t>24bits</a:t>
            </a:r>
            <a:r>
              <a:rPr lang="zh-CN" altLang="en-US"/>
              <a:t>用作</a:t>
            </a:r>
            <a:r>
              <a:rPr lang="en-US" altLang="zh-CN"/>
              <a:t>LFU</a:t>
            </a:r>
            <a:r>
              <a:rPr lang="zh-CN" altLang="en-US"/>
              <a:t>时，其被分为两部分</a:t>
            </a:r>
            <a:endParaRPr lang="zh-CN" altLang="en-US"/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zh-CN" altLang="en-US"/>
              <a:t>高</a:t>
            </a:r>
            <a:r>
              <a:rPr lang="en-US" altLang="zh-CN"/>
              <a:t>16</a:t>
            </a:r>
            <a:r>
              <a:rPr lang="zh-CN" altLang="en-US"/>
              <a:t>位用来记录访问时间（单位为分钟，</a:t>
            </a:r>
            <a:r>
              <a:rPr lang="en-US" altLang="zh-CN"/>
              <a:t>ldt</a:t>
            </a:r>
            <a:r>
              <a:rPr lang="zh-CN" altLang="en-US"/>
              <a:t>，</a:t>
            </a:r>
            <a:r>
              <a:rPr lang="en-US" altLang="zh-CN"/>
              <a:t>last decrement time)</a:t>
            </a:r>
            <a:endParaRPr lang="en-US" altLang="zh-CN"/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zh-CN" altLang="en-US"/>
              <a:t>低</a:t>
            </a:r>
            <a:r>
              <a:rPr lang="en-US" altLang="zh-CN"/>
              <a:t>8</a:t>
            </a:r>
            <a:r>
              <a:rPr lang="zh-CN" altLang="en-US"/>
              <a:t>位用来记录访问频率，简称</a:t>
            </a:r>
            <a:r>
              <a:rPr lang="en-US" altLang="zh-CN"/>
              <a:t>counter</a:t>
            </a:r>
            <a:r>
              <a:rPr lang="zh-CN" altLang="en-US"/>
              <a:t>（</a:t>
            </a:r>
            <a:r>
              <a:rPr lang="en-US" altLang="zh-CN"/>
              <a:t>logc</a:t>
            </a:r>
            <a:r>
              <a:rPr lang="zh-CN" altLang="en-US"/>
              <a:t>，</a:t>
            </a:r>
            <a:r>
              <a:rPr lang="en-US" altLang="zh-CN"/>
              <a:t>logistic counter)</a:t>
            </a:r>
            <a:endParaRPr lang="en-US" altLang="zh-CN"/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altLang="zh-CN"/>
              <a:t>counter</a:t>
            </a:r>
            <a:r>
              <a:rPr lang="zh-CN" altLang="en-US"/>
              <a:t>使用基于概率的对数计数器实现的，</a:t>
            </a:r>
            <a:r>
              <a:rPr lang="en-US" altLang="zh-CN"/>
              <a:t>8</a:t>
            </a:r>
            <a:r>
              <a:rPr lang="zh-CN" altLang="en-US"/>
              <a:t>位可以表示百万次的访问频率</a:t>
            </a:r>
            <a:endParaRPr lang="zh-CN" altLang="en-US"/>
          </a:p>
          <a:p>
            <a:pPr marL="342900" lvl="0" indent="-342900" algn="l">
              <a:buFont typeface="Arial" panose="020B0604020202020204" pitchFamily="34" charset="0"/>
              <a:buChar char="•"/>
            </a:pPr>
            <a:r>
              <a:rPr lang="zh-CN" altLang="en-US"/>
              <a:t>增长因子：</a:t>
            </a:r>
            <a:r>
              <a:rPr lang="en-US" altLang="zh-CN"/>
              <a:t>lfu-log-factor</a:t>
            </a:r>
            <a:r>
              <a:rPr lang="zh-CN" altLang="en-US"/>
              <a:t>默认是</a:t>
            </a:r>
            <a:r>
              <a:rPr lang="en-US" altLang="zh-CN"/>
              <a:t>10</a:t>
            </a:r>
            <a:endParaRPr lang="en-US" altLang="zh-CN"/>
          </a:p>
          <a:p>
            <a:pPr marL="342900" lvl="0" indent="-342900" algn="l">
              <a:buFont typeface="Arial" panose="020B0604020202020204" pitchFamily="34" charset="0"/>
              <a:buChar char="•"/>
            </a:pPr>
            <a:r>
              <a:rPr lang="zh-CN" altLang="en-US"/>
              <a:t>衰减因子：</a:t>
            </a:r>
            <a:r>
              <a:rPr lang="en-US" altLang="zh-CN"/>
              <a:t>lfu-decay-time</a:t>
            </a:r>
            <a:r>
              <a:rPr lang="zh-CN" altLang="en-US"/>
              <a:t>默认是</a:t>
            </a:r>
            <a:r>
              <a:rPr lang="en-US" altLang="zh-CN"/>
              <a:t>1</a:t>
            </a:r>
            <a:endParaRPr lang="en-US" altLang="zh-CN"/>
          </a:p>
          <a:p>
            <a:pPr marL="342900" lvl="0" indent="-342900" algn="l">
              <a:buFont typeface="Arial" panose="020B0604020202020204" pitchFamily="34" charset="0"/>
              <a:buChar char="•"/>
            </a:pPr>
            <a:endParaRPr lang="en-US" altLang="zh-CN"/>
          </a:p>
          <a:p>
            <a:pPr marL="342900" lvl="0" indent="-342900" algn="l">
              <a:buFont typeface="Arial" panose="020B0604020202020204" pitchFamily="34" charset="0"/>
              <a:buChar char="•"/>
            </a:pPr>
            <a:r>
              <a:rPr lang="en-US" altLang="zh-CN"/>
              <a:t>redisObject</a:t>
            </a:r>
            <a:r>
              <a:rPr lang="zh-CN" altLang="en-US"/>
              <a:t>中的：</a:t>
            </a:r>
            <a:r>
              <a:rPr lang="en-US" altLang="zh-CN"/>
              <a:t>LRU_BITS:LRU</a:t>
            </a:r>
            <a:r>
              <a:rPr lang="zh-CN" altLang="en-US"/>
              <a:t>时更新为访问时间，</a:t>
            </a:r>
            <a:r>
              <a:rPr lang="en-US" altLang="zh-CN"/>
              <a:t>lfu</a:t>
            </a:r>
            <a:r>
              <a:rPr lang="zh-CN" altLang="en-US"/>
              <a:t>时</a:t>
            </a:r>
            <a:r>
              <a:rPr lang="en-US" altLang="zh-CN"/>
              <a:t>24bits</a:t>
            </a:r>
            <a:endParaRPr lang="en-US" altLang="zh-CN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777875"/>
            <a:ext cx="9144000" cy="896620"/>
          </a:xfrm>
        </p:spPr>
        <p:txBody>
          <a:bodyPr>
            <a:normAutofit fontScale="90000"/>
          </a:bodyPr>
          <a:p>
            <a:r>
              <a:rPr lang="zh-CN" altLang="en-US"/>
              <a:t>持久化策略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2223135"/>
            <a:ext cx="9144000" cy="3034665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RDB:Redis DataBase ,</a:t>
            </a:r>
            <a:r>
              <a:rPr lang="zh-CN" altLang="en-US"/>
              <a:t>记录快照</a:t>
            </a:r>
            <a:endParaRPr lang="zh-CN" altLang="en-US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AOF:Append Only File,</a:t>
            </a:r>
            <a:r>
              <a:rPr lang="zh-CN" altLang="en-US"/>
              <a:t>记录日志</a:t>
            </a:r>
            <a:endParaRPr lang="zh-CN" altLang="en-US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777875"/>
            <a:ext cx="9144000" cy="896620"/>
          </a:xfrm>
        </p:spPr>
        <p:txBody>
          <a:bodyPr>
            <a:normAutofit fontScale="90000"/>
          </a:bodyPr>
          <a:p>
            <a:r>
              <a:rPr lang="en-US" altLang="zh-CN"/>
              <a:t>RDB</a:t>
            </a:r>
            <a:r>
              <a:rPr lang="zh-CN" altLang="en-US"/>
              <a:t>特点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2223135"/>
            <a:ext cx="9144000" cy="3034665"/>
          </a:xfrm>
        </p:spPr>
        <p:txBody>
          <a:bodyPr>
            <a:normAutofit lnSpcReduction="20000"/>
          </a:bodyPr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CN" altLang="en-US"/>
              <a:t>优势</a:t>
            </a:r>
            <a:endParaRPr lang="zh-CN" altLang="en-US"/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zh-CN" altLang="en-US"/>
              <a:t>紧凑，适合备份和灾难恢复</a:t>
            </a:r>
            <a:endParaRPr lang="zh-CN" altLang="en-US"/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zh-CN" altLang="en-US"/>
              <a:t>生成文件过程不影响主进程</a:t>
            </a:r>
            <a:r>
              <a:rPr lang="en-US" altLang="zh-CN"/>
              <a:t>--</a:t>
            </a:r>
            <a:r>
              <a:rPr lang="zh-CN" altLang="en-US"/>
              <a:t>可以</a:t>
            </a:r>
            <a:r>
              <a:rPr lang="en-US" altLang="zh-CN"/>
              <a:t>fork</a:t>
            </a:r>
            <a:r>
              <a:rPr lang="zh-CN" altLang="en-US"/>
              <a:t>一个子进程</a:t>
            </a:r>
            <a:endParaRPr lang="en-US" altLang="zh-CN"/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zh-CN" altLang="en-US"/>
              <a:t>大数据集恢复速度较快</a:t>
            </a:r>
            <a:endParaRPr lang="zh-CN" altLang="en-US"/>
          </a:p>
          <a:p>
            <a:pPr marL="342900" lvl="0" indent="-342900" algn="l">
              <a:buFont typeface="Arial" panose="020B0604020202020204" pitchFamily="34" charset="0"/>
              <a:buChar char="•"/>
            </a:pPr>
            <a:r>
              <a:rPr lang="zh-CN" altLang="en-US"/>
              <a:t>不足：</a:t>
            </a:r>
            <a:endParaRPr lang="zh-CN" altLang="en-US"/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zh-CN" altLang="en-US"/>
              <a:t>不能实时持久化，可能丢失数据</a:t>
            </a:r>
            <a:endParaRPr lang="zh-CN" altLang="en-US"/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zh-CN" altLang="en-US"/>
          </a:p>
          <a:p>
            <a:pPr marL="342900" lvl="0" indent="-342900" algn="l">
              <a:buFont typeface="Arial" panose="020B0604020202020204" pitchFamily="34" charset="0"/>
              <a:buChar char="•"/>
            </a:pPr>
            <a:r>
              <a:rPr lang="zh-CN" altLang="en-US"/>
              <a:t>默认开启</a:t>
            </a:r>
            <a:endParaRPr lang="zh-CN" altLang="en-US"/>
          </a:p>
          <a:p>
            <a:pPr marL="342900" lvl="0" indent="-342900" algn="l">
              <a:buFont typeface="Arial" panose="020B0604020202020204" pitchFamily="34" charset="0"/>
              <a:buChar char="•"/>
            </a:pPr>
            <a:r>
              <a:rPr lang="en-US" altLang="zh-CN"/>
              <a:t>dump.rdb</a:t>
            </a:r>
            <a:endParaRPr lang="zh-CN" altLang="en-US"/>
          </a:p>
          <a:p>
            <a:pPr lvl="0" algn="l">
              <a:buFont typeface="Arial" panose="020B0604020202020204" pitchFamily="34" charset="0"/>
            </a:pPr>
            <a:endParaRPr lang="zh-CN" altLang="en-US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777875"/>
            <a:ext cx="9144000" cy="896620"/>
          </a:xfrm>
        </p:spPr>
        <p:txBody>
          <a:bodyPr>
            <a:normAutofit fontScale="90000"/>
          </a:bodyPr>
          <a:p>
            <a:r>
              <a:rPr lang="en-US" altLang="zh-CN"/>
              <a:t>AOF</a:t>
            </a:r>
            <a:endParaRPr lang="en-US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2223135"/>
            <a:ext cx="9144000" cy="3034665"/>
          </a:xfrm>
        </p:spPr>
        <p:txBody>
          <a:bodyPr>
            <a:normAutofit fontScale="40000"/>
          </a:bodyPr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appendonly.aof</a:t>
            </a:r>
            <a:endParaRPr lang="en-US" altLang="zh-CN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CN" altLang="en-US"/>
              <a:t>默认不开启：</a:t>
            </a:r>
            <a:r>
              <a:rPr lang="en-US" altLang="zh-CN"/>
              <a:t>appendonly   no</a:t>
            </a:r>
            <a:r>
              <a:rPr lang="zh-CN" altLang="en-US"/>
              <a:t>修改为</a:t>
            </a:r>
            <a:r>
              <a:rPr lang="en-US" altLang="zh-CN"/>
              <a:t> yes</a:t>
            </a:r>
            <a:endParaRPr lang="en-US" altLang="zh-CN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altLang="zh-CN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appendfsync:</a:t>
            </a:r>
            <a:endParaRPr lang="en-US" altLang="zh-CN"/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altLang="zh-CN"/>
              <a:t>no</a:t>
            </a:r>
            <a:r>
              <a:rPr lang="zh-CN" altLang="en-US"/>
              <a:t>表示不执行</a:t>
            </a:r>
            <a:r>
              <a:rPr lang="en-US" altLang="zh-CN"/>
              <a:t>fsync</a:t>
            </a:r>
            <a:r>
              <a:rPr lang="zh-CN" altLang="en-US"/>
              <a:t>，由操作系统保证数据同步到磁盘</a:t>
            </a:r>
            <a:endParaRPr lang="zh-CN" altLang="en-US"/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altLang="zh-CN"/>
              <a:t>always</a:t>
            </a:r>
            <a:r>
              <a:rPr lang="zh-CN" altLang="en-US"/>
              <a:t>表示每次写入都执行</a:t>
            </a:r>
            <a:r>
              <a:rPr lang="en-US" altLang="zh-CN"/>
              <a:t>fsync</a:t>
            </a:r>
            <a:r>
              <a:rPr lang="zh-CN" altLang="en-US"/>
              <a:t>，以保证数据同步到磁盘</a:t>
            </a:r>
            <a:endParaRPr lang="zh-CN" altLang="en-US"/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altLang="zh-CN"/>
              <a:t>everysec</a:t>
            </a:r>
            <a:r>
              <a:rPr lang="zh-CN" altLang="en-US"/>
              <a:t>（默认）表示每秒执行一次</a:t>
            </a:r>
            <a:r>
              <a:rPr lang="en-US" altLang="zh-CN"/>
              <a:t>fsync</a:t>
            </a:r>
            <a:r>
              <a:rPr lang="zh-CN" altLang="en-US"/>
              <a:t>，可能会导致丢失这</a:t>
            </a:r>
            <a:r>
              <a:rPr lang="en-US" altLang="zh-CN"/>
              <a:t>1s</a:t>
            </a:r>
            <a:r>
              <a:rPr lang="zh-CN" altLang="en-US"/>
              <a:t>的数据</a:t>
            </a:r>
            <a:endParaRPr lang="zh-CN" altLang="en-US"/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zh-CN" altLang="en-US"/>
          </a:p>
          <a:p>
            <a:pPr marL="342900" lvl="0" indent="-342900" algn="l">
              <a:buFont typeface="Arial" panose="020B0604020202020204" pitchFamily="34" charset="0"/>
              <a:buChar char="•"/>
            </a:pPr>
            <a:r>
              <a:rPr lang="en-US" altLang="zh-CN"/>
              <a:t>bgrewriteaof</a:t>
            </a:r>
            <a:r>
              <a:rPr lang="zh-CN" altLang="en-US"/>
              <a:t>压缩</a:t>
            </a:r>
            <a:r>
              <a:rPr lang="en-US" altLang="zh-CN"/>
              <a:t>aof</a:t>
            </a:r>
            <a:r>
              <a:rPr lang="zh-CN" altLang="en-US"/>
              <a:t>的数据，重写</a:t>
            </a:r>
            <a:r>
              <a:rPr lang="en-US" altLang="zh-CN"/>
              <a:t>,</a:t>
            </a:r>
            <a:r>
              <a:rPr lang="zh-CN" altLang="en-US"/>
              <a:t>满足这两个条件</a:t>
            </a:r>
            <a:endParaRPr lang="en-US" altLang="zh-CN"/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altLang="zh-CN"/>
              <a:t>auto-aof-rewrite-percentage  100</a:t>
            </a:r>
            <a:endParaRPr lang="en-US" altLang="zh-CN"/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altLang="zh-CN"/>
              <a:t>auto-aof-rewrite-min-size  64mb</a:t>
            </a:r>
            <a:endParaRPr lang="en-US" altLang="zh-CN"/>
          </a:p>
          <a:p>
            <a:pPr marL="342900" lvl="0" indent="-342900" algn="l">
              <a:buFont typeface="Arial" panose="020B0604020202020204" pitchFamily="34" charset="0"/>
              <a:buChar char="•"/>
            </a:pPr>
            <a:endParaRPr lang="en-US" altLang="zh-CN"/>
          </a:p>
          <a:p>
            <a:pPr marL="342900" lvl="0" indent="-342900" algn="l">
              <a:buFont typeface="Arial" panose="020B0604020202020204" pitchFamily="34" charset="0"/>
              <a:buChar char="•"/>
            </a:pPr>
            <a:r>
              <a:rPr lang="zh-CN" altLang="en-US"/>
              <a:t>开启之后，会优先使用</a:t>
            </a:r>
            <a:r>
              <a:rPr lang="en-US" altLang="zh-CN"/>
              <a:t>aof</a:t>
            </a:r>
            <a:r>
              <a:rPr lang="zh-CN" altLang="en-US"/>
              <a:t>持久化方式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53935" y="1920240"/>
            <a:ext cx="4076700" cy="333756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777875"/>
            <a:ext cx="9144000" cy="896620"/>
          </a:xfrm>
        </p:spPr>
        <p:txBody>
          <a:bodyPr>
            <a:normAutofit fontScale="90000"/>
          </a:bodyPr>
          <a:p>
            <a:r>
              <a:rPr lang="en-US" altLang="zh-CN"/>
              <a:t>redis</a:t>
            </a:r>
            <a:r>
              <a:rPr lang="zh-CN" altLang="en-US"/>
              <a:t>主从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2223135"/>
            <a:ext cx="9144000" cy="3034665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CN" altLang="en-US"/>
              <a:t>在从机节点的</a:t>
            </a:r>
            <a:r>
              <a:rPr lang="en-US" altLang="zh-CN"/>
              <a:t>redis.conf</a:t>
            </a:r>
            <a:r>
              <a:rPr lang="zh-CN" altLang="en-US"/>
              <a:t>配置中配置</a:t>
            </a:r>
            <a:endParaRPr lang="zh-CN" altLang="en-US"/>
          </a:p>
          <a:p>
            <a:pPr lvl="2" indent="-342900" algn="l">
              <a:buFont typeface="Arial" panose="020B0604020202020204" pitchFamily="34" charset="0"/>
              <a:buChar char="•"/>
            </a:pPr>
            <a:r>
              <a:rPr lang="en-US" altLang="zh-CN"/>
              <a:t>relicaof 192.168.44.186 6379(</a:t>
            </a:r>
            <a:r>
              <a:rPr lang="en-US" altLang="zh-CN">
                <a:sym typeface="+mn-ea"/>
              </a:rPr>
              <a:t>192.168.44.186 6379</a:t>
            </a:r>
            <a:r>
              <a:rPr lang="zh-CN" altLang="en-US">
                <a:sym typeface="+mn-ea"/>
              </a:rPr>
              <a:t>为主节点</a:t>
            </a:r>
            <a:r>
              <a:rPr lang="en-US" altLang="zh-CN">
                <a:sym typeface="+mn-ea"/>
              </a:rPr>
              <a:t>ip</a:t>
            </a:r>
            <a:r>
              <a:rPr lang="en-US" altLang="zh-CN"/>
              <a:t>)</a:t>
            </a:r>
            <a:endParaRPr lang="en-US" altLang="zh-CN"/>
          </a:p>
          <a:p>
            <a:pPr marL="0" lvl="1" indent="-342900" algn="l">
              <a:buFont typeface="Arial" panose="020B0604020202020204" pitchFamily="34" charset="0"/>
              <a:buChar char="•"/>
            </a:pPr>
            <a:r>
              <a:rPr lang="en-US" altLang="zh-CN"/>
              <a:t>info replication</a:t>
            </a:r>
            <a:r>
              <a:rPr lang="zh-CN" altLang="en-US"/>
              <a:t>命令查看当前机器的主从信息</a:t>
            </a:r>
            <a:endParaRPr lang="zh-CN" altLang="en-US"/>
          </a:p>
          <a:p>
            <a:pPr marL="0" lvl="1" indent="-342900" algn="l">
              <a:buFont typeface="Arial" panose="020B0604020202020204" pitchFamily="34" charset="0"/>
              <a:buChar char="•"/>
            </a:pPr>
            <a:r>
              <a:rPr lang="zh-CN" altLang="en-US"/>
              <a:t>从节点只能进行读的操作，写操作会报错</a:t>
            </a:r>
            <a:endParaRPr lang="zh-CN" altLang="en-US"/>
          </a:p>
          <a:p>
            <a:pPr marL="0" lvl="1" indent="-342900" algn="l">
              <a:buFont typeface="Arial" panose="020B0604020202020204" pitchFamily="34" charset="0"/>
              <a:buChar char="•"/>
            </a:pPr>
            <a:r>
              <a:rPr lang="zh-CN" altLang="en-US"/>
              <a:t>命令</a:t>
            </a:r>
            <a:r>
              <a:rPr lang="en-US" altLang="zh-CN"/>
              <a:t>slaveof ip port</a:t>
            </a:r>
            <a:r>
              <a:rPr lang="zh-CN" altLang="en-US"/>
              <a:t>可以指定为谁的从节点</a:t>
            </a:r>
            <a:endParaRPr lang="zh-CN" altLang="en-US"/>
          </a:p>
          <a:p>
            <a:pPr marL="0" lvl="1" indent="-342900" algn="l">
              <a:buFont typeface="Arial" panose="020B0604020202020204" pitchFamily="34" charset="0"/>
              <a:buChar char="•"/>
            </a:pPr>
            <a:r>
              <a:rPr lang="zh-CN" altLang="en-US"/>
              <a:t>命令</a:t>
            </a:r>
            <a:r>
              <a:rPr lang="en-US" altLang="zh-CN"/>
              <a:t>slaveof no one </a:t>
            </a:r>
            <a:r>
              <a:rPr lang="zh-CN" altLang="en-US"/>
              <a:t>可以脱离主节点</a:t>
            </a:r>
            <a:endParaRPr lang="zh-CN" altLang="en-US"/>
          </a:p>
          <a:p>
            <a:pPr marL="0" lvl="1" indent="-342900" algn="l">
              <a:buFont typeface="Arial" panose="020B0604020202020204" pitchFamily="34" charset="0"/>
              <a:buChar char="•"/>
            </a:pPr>
            <a:r>
              <a:rPr lang="zh-CN" altLang="en-US"/>
              <a:t>当主节点挂掉之后，则不可用，单点故障，从节点只负责同步备份数据，不能自动切换主从，需要手动切换主从</a:t>
            </a:r>
            <a:endParaRPr lang="zh-CN" altLang="en-US"/>
          </a:p>
          <a:p>
            <a:pPr marL="0" lvl="1" indent="-342900" algn="l">
              <a:buFont typeface="Arial" panose="020B0604020202020204" pitchFamily="34" charset="0"/>
              <a:buChar char="•"/>
            </a:pPr>
            <a:endParaRPr lang="zh-CN" altLang="en-US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777875"/>
            <a:ext cx="9144000" cy="896620"/>
          </a:xfrm>
        </p:spPr>
        <p:txBody>
          <a:bodyPr>
            <a:normAutofit fontScale="90000"/>
          </a:bodyPr>
          <a:p>
            <a:r>
              <a:rPr lang="zh-CN" altLang="en-US"/>
              <a:t>主从复制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2223135"/>
            <a:ext cx="9144000" cy="3034665"/>
          </a:xfrm>
        </p:spPr>
        <p:txBody>
          <a:bodyPr>
            <a:normAutofit fontScale="90000" lnSpcReduction="10000"/>
          </a:bodyPr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CN" altLang="en-US"/>
              <a:t>第一次称为从节点时</a:t>
            </a:r>
            <a:endParaRPr lang="zh-CN" altLang="en-US"/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zh-CN" altLang="en-US"/>
              <a:t>自己的原始数据会清除</a:t>
            </a:r>
            <a:endParaRPr lang="zh-CN" altLang="en-US"/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zh-CN" altLang="en-US"/>
              <a:t>会拿到主节点的</a:t>
            </a:r>
            <a:r>
              <a:rPr lang="en-US" altLang="zh-CN"/>
              <a:t>r</a:t>
            </a:r>
            <a:r>
              <a:rPr lang="zh-CN" altLang="en-US"/>
              <a:t>最新的</a:t>
            </a:r>
            <a:r>
              <a:rPr lang="en-US" altLang="zh-CN"/>
              <a:t>rdb</a:t>
            </a:r>
            <a:r>
              <a:rPr lang="zh-CN" altLang="en-US"/>
              <a:t>文件，进行解析</a:t>
            </a:r>
            <a:endParaRPr lang="zh-CN" altLang="en-US"/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zh-CN" altLang="en-US"/>
              <a:t>解析时，如果有新的数据写入到主节点，则这些数据会放在缓冲区中，直到从节点把主节点数据复制完之后，再去复制缓冲区的数据</a:t>
            </a:r>
            <a:endParaRPr lang="zh-CN" altLang="en-US"/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zh-CN" altLang="en-US"/>
              <a:t>从节点每秒中执行一个方法，进行数据的复制</a:t>
            </a:r>
            <a:endParaRPr lang="zh-CN" altLang="en-US"/>
          </a:p>
          <a:p>
            <a:pPr marL="342900" lvl="0" indent="-342900" algn="l">
              <a:buFont typeface="Arial" panose="020B0604020202020204" pitchFamily="34" charset="0"/>
              <a:buChar char="•"/>
            </a:pPr>
            <a:r>
              <a:rPr lang="zh-CN" altLang="en-US"/>
              <a:t>当从节点宕机重启之后需要增量复制时</a:t>
            </a:r>
            <a:endParaRPr lang="zh-CN" altLang="en-US"/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zh-CN" altLang="en-US"/>
              <a:t>从节点的偏移量：</a:t>
            </a:r>
            <a:r>
              <a:rPr lang="en-US" altLang="zh-CN"/>
              <a:t>slave_repl_offset:4969005</a:t>
            </a:r>
            <a:endParaRPr lang="en-US" altLang="zh-CN"/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zh-CN" altLang="en-US"/>
              <a:t>主节点的偏移量：</a:t>
            </a:r>
            <a:r>
              <a:rPr lang="en-US" altLang="zh-CN"/>
              <a:t>master_repl_offset:4969005</a:t>
            </a:r>
            <a:endParaRPr lang="en-US" altLang="zh-CN"/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zh-CN" altLang="en-US"/>
              <a:t>如果两个偏移量一样，则为同步，不一样，则从从节点的那个地方开始复制数据</a:t>
            </a:r>
            <a:endParaRPr lang="zh-CN" altLang="en-US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777875"/>
            <a:ext cx="9144000" cy="896620"/>
          </a:xfrm>
        </p:spPr>
        <p:txBody>
          <a:bodyPr>
            <a:normAutofit fontScale="90000"/>
          </a:bodyPr>
          <a:p>
            <a:r>
              <a:rPr lang="en-US" altLang="zh-CN"/>
              <a:t>Sentinel</a:t>
            </a:r>
            <a:r>
              <a:rPr lang="zh-CN" altLang="en-US"/>
              <a:t>哨兵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2223135"/>
            <a:ext cx="9144000" cy="4210685"/>
          </a:xfrm>
        </p:spPr>
        <p:txBody>
          <a:bodyPr>
            <a:normAutofit fontScale="70000"/>
          </a:bodyPr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CN" altLang="en-US"/>
              <a:t>每个哨兵可以相互监控，每个哨兵可以监控所有的节点</a:t>
            </a:r>
            <a:endParaRPr lang="zh-CN" altLang="en-US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CN" altLang="en-US"/>
              <a:t>哨兵之间的相互监控是通过发布订阅功能实现的</a:t>
            </a:r>
            <a:endParaRPr lang="zh-CN" altLang="en-US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sentinel.conf</a:t>
            </a:r>
            <a:r>
              <a:rPr lang="zh-CN" altLang="en-US"/>
              <a:t>配置文件内容，多台</a:t>
            </a:r>
            <a:r>
              <a:rPr lang="en-US" altLang="zh-CN"/>
              <a:t>sentinel</a:t>
            </a:r>
            <a:r>
              <a:rPr lang="zh-CN" altLang="en-US"/>
              <a:t>相同</a:t>
            </a:r>
            <a:endParaRPr lang="zh-CN" altLang="en-US"/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altLang="zh-CN"/>
              <a:t>sentinel monitor redis-master 192.168.44.186 6379 2</a:t>
            </a:r>
            <a:endParaRPr lang="en-US" altLang="zh-CN"/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altLang="zh-CN"/>
              <a:t>sentinel down-after-milliseconds redis-master 30000</a:t>
            </a:r>
            <a:endParaRPr lang="en-US" altLang="zh-CN"/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altLang="zh-CN"/>
              <a:t>sentinel failover-timeout redis-master 180000</a:t>
            </a:r>
            <a:endParaRPr lang="en-US" altLang="zh-CN"/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altLang="zh-CN"/>
              <a:t>sentinel parallel-sy cs redis-master 1</a:t>
            </a:r>
            <a:endParaRPr lang="en-US" altLang="zh-CN"/>
          </a:p>
          <a:p>
            <a:pPr marL="342900" lvl="0" indent="-342900" algn="l">
              <a:buFont typeface="Arial" panose="020B0604020202020204" pitchFamily="34" charset="0"/>
              <a:buChar char="•"/>
            </a:pPr>
            <a:r>
              <a:rPr lang="zh-CN" altLang="en-US"/>
              <a:t>当</a:t>
            </a:r>
            <a:r>
              <a:rPr lang="en-US" altLang="zh-CN"/>
              <a:t>30000</a:t>
            </a:r>
            <a:r>
              <a:rPr lang="zh-CN" altLang="en-US"/>
              <a:t>毫秒后，</a:t>
            </a:r>
            <a:r>
              <a:rPr lang="en-US" altLang="zh-CN"/>
              <a:t>sentinel</a:t>
            </a:r>
            <a:r>
              <a:rPr lang="zh-CN" altLang="en-US"/>
              <a:t>发送给</a:t>
            </a:r>
            <a:r>
              <a:rPr lang="en-US" altLang="zh-CN"/>
              <a:t>master</a:t>
            </a:r>
            <a:r>
              <a:rPr lang="zh-CN" altLang="en-US"/>
              <a:t>节点的</a:t>
            </a:r>
            <a:r>
              <a:rPr lang="en-US" altLang="zh-CN"/>
              <a:t>PING</a:t>
            </a:r>
            <a:r>
              <a:rPr lang="zh-CN" altLang="en-US"/>
              <a:t>信号没有收到</a:t>
            </a:r>
            <a:endParaRPr lang="zh-CN" altLang="en-US"/>
          </a:p>
          <a:p>
            <a:pPr lvl="0" algn="l">
              <a:buFont typeface="Arial" panose="020B0604020202020204" pitchFamily="34" charset="0"/>
            </a:pPr>
            <a:r>
              <a:rPr lang="en-US" altLang="zh-CN"/>
              <a:t>master</a:t>
            </a:r>
            <a:r>
              <a:rPr lang="zh-CN" altLang="en-US"/>
              <a:t>节点回复的</a:t>
            </a:r>
            <a:r>
              <a:rPr lang="en-US" altLang="zh-CN"/>
              <a:t>PONG</a:t>
            </a:r>
            <a:r>
              <a:rPr lang="zh-CN" altLang="en-US"/>
              <a:t>信号时，该</a:t>
            </a:r>
            <a:r>
              <a:rPr lang="en-US" altLang="zh-CN"/>
              <a:t>sentinel</a:t>
            </a:r>
            <a:r>
              <a:rPr lang="zh-CN" altLang="en-US"/>
              <a:t>就认认为该</a:t>
            </a:r>
            <a:r>
              <a:rPr lang="en-US" altLang="zh-CN"/>
              <a:t>master</a:t>
            </a:r>
            <a:r>
              <a:rPr lang="zh-CN" altLang="en-US"/>
              <a:t>节点下</a:t>
            </a:r>
            <a:endParaRPr lang="zh-CN" altLang="en-US"/>
          </a:p>
          <a:p>
            <a:pPr lvl="0" algn="l">
              <a:buFont typeface="Arial" panose="020B0604020202020204" pitchFamily="34" charset="0"/>
            </a:pPr>
            <a:r>
              <a:rPr lang="zh-CN" altLang="en-US"/>
              <a:t>这称为主观下线</a:t>
            </a:r>
            <a:endParaRPr lang="zh-CN" altLang="en-US"/>
          </a:p>
          <a:p>
            <a:pPr marL="342900" lvl="0" indent="-342900" algn="l">
              <a:buFont typeface="Arial" panose="020B0604020202020204" pitchFamily="34" charset="0"/>
              <a:buChar char="•"/>
            </a:pPr>
            <a:r>
              <a:rPr lang="zh-CN" altLang="en-US">
                <a:sym typeface="+mn-ea"/>
              </a:rPr>
              <a:t>当</a:t>
            </a:r>
            <a:r>
              <a:rPr lang="en-US" altLang="zh-CN">
                <a:sym typeface="+mn-ea"/>
              </a:rPr>
              <a:t>30000</a:t>
            </a:r>
            <a:r>
              <a:rPr lang="zh-CN" altLang="en-US">
                <a:sym typeface="+mn-ea"/>
              </a:rPr>
              <a:t>毫秒后，</a:t>
            </a:r>
            <a:r>
              <a:rPr lang="en-US" altLang="zh-CN">
                <a:sym typeface="+mn-ea"/>
              </a:rPr>
              <a:t>sentinel</a:t>
            </a:r>
            <a:r>
              <a:rPr lang="zh-CN" altLang="en-US">
                <a:sym typeface="+mn-ea"/>
              </a:rPr>
              <a:t>发送给</a:t>
            </a:r>
            <a:r>
              <a:rPr lang="en-US" altLang="zh-CN">
                <a:sym typeface="+mn-ea"/>
              </a:rPr>
              <a:t>master</a:t>
            </a:r>
            <a:r>
              <a:rPr lang="zh-CN" altLang="en-US">
                <a:sym typeface="+mn-ea"/>
              </a:rPr>
              <a:t>节点的</a:t>
            </a:r>
            <a:r>
              <a:rPr lang="en-US" altLang="zh-CN">
                <a:sym typeface="+mn-ea"/>
              </a:rPr>
              <a:t>PING</a:t>
            </a:r>
            <a:r>
              <a:rPr lang="zh-CN" altLang="en-US">
                <a:sym typeface="+mn-ea"/>
              </a:rPr>
              <a:t>信号没有收到</a:t>
            </a:r>
            <a:endParaRPr lang="zh-CN" altLang="en-US"/>
          </a:p>
          <a:p>
            <a:pPr lvl="0" algn="l">
              <a:buFont typeface="Arial" panose="020B0604020202020204" pitchFamily="34" charset="0"/>
            </a:pPr>
            <a:r>
              <a:rPr lang="en-US" altLang="zh-CN">
                <a:sym typeface="+mn-ea"/>
              </a:rPr>
              <a:t>master</a:t>
            </a:r>
            <a:r>
              <a:rPr lang="zh-CN" altLang="en-US">
                <a:sym typeface="+mn-ea"/>
              </a:rPr>
              <a:t>节点回复的</a:t>
            </a:r>
            <a:r>
              <a:rPr lang="en-US" altLang="zh-CN">
                <a:sym typeface="+mn-ea"/>
              </a:rPr>
              <a:t>PONG</a:t>
            </a:r>
            <a:r>
              <a:rPr lang="zh-CN" altLang="en-US">
                <a:sym typeface="+mn-ea"/>
              </a:rPr>
              <a:t>信号时，该</a:t>
            </a:r>
            <a:r>
              <a:rPr lang="en-US" altLang="zh-CN">
                <a:sym typeface="+mn-ea"/>
              </a:rPr>
              <a:t>sentinel</a:t>
            </a:r>
            <a:r>
              <a:rPr lang="zh-CN" altLang="en-US">
                <a:sym typeface="+mn-ea"/>
              </a:rPr>
              <a:t>询问其他几个</a:t>
            </a:r>
            <a:r>
              <a:rPr lang="en-US" altLang="zh-CN">
                <a:sym typeface="+mn-ea"/>
              </a:rPr>
              <a:t>sentinel</a:t>
            </a:r>
            <a:r>
              <a:rPr lang="zh-CN" altLang="en-US">
                <a:sym typeface="+mn-ea"/>
              </a:rPr>
              <a:t>，得到其他</a:t>
            </a:r>
            <a:r>
              <a:rPr lang="en-US" altLang="zh-CN">
                <a:sym typeface="+mn-ea"/>
              </a:rPr>
              <a:t>sentinel</a:t>
            </a:r>
            <a:r>
              <a:rPr lang="zh-CN" altLang="en-US">
                <a:sym typeface="+mn-ea"/>
              </a:rPr>
              <a:t>投票认为该节点确实没有恢复信号，就让该节点下线，称为客观下线</a:t>
            </a:r>
            <a:endParaRPr lang="zh-CN" altLang="en-US"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980680" y="1376045"/>
            <a:ext cx="4018915" cy="2850515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777875"/>
            <a:ext cx="9144000" cy="896620"/>
          </a:xfrm>
        </p:spPr>
        <p:txBody>
          <a:bodyPr>
            <a:normAutofit fontScale="90000"/>
          </a:bodyPr>
          <a:p>
            <a:r>
              <a:rPr lang="en-US" altLang="zh-CN"/>
              <a:t>Sentinel</a:t>
            </a:r>
            <a:r>
              <a:rPr lang="zh-CN" altLang="en-US"/>
              <a:t>选举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2223135"/>
            <a:ext cx="9144000" cy="3034665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redis</a:t>
            </a:r>
            <a:r>
              <a:rPr lang="zh-CN" altLang="en-US"/>
              <a:t>基于</a:t>
            </a:r>
            <a:r>
              <a:rPr lang="en-US" altLang="zh-CN"/>
              <a:t>raft</a:t>
            </a:r>
            <a:r>
              <a:rPr lang="zh-CN" altLang="en-US"/>
              <a:t>算法（先到先得）</a:t>
            </a:r>
            <a:endParaRPr lang="zh-CN" altLang="en-US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CN" altLang="en-US"/>
              <a:t>主节点挂掉之后，从</a:t>
            </a:r>
            <a:r>
              <a:rPr lang="en-US" altLang="zh-CN"/>
              <a:t>sentinel</a:t>
            </a:r>
            <a:r>
              <a:rPr lang="zh-CN" altLang="en-US"/>
              <a:t>之中选举一个</a:t>
            </a:r>
            <a:r>
              <a:rPr lang="en-US" altLang="zh-CN"/>
              <a:t>leader</a:t>
            </a:r>
            <a:endParaRPr lang="en-US" altLang="zh-CN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422910"/>
            <a:ext cx="9144000" cy="946785"/>
          </a:xfrm>
        </p:spPr>
        <p:txBody>
          <a:bodyPr>
            <a:normAutofit fontScale="90000"/>
          </a:bodyPr>
          <a:p>
            <a:r>
              <a:rPr lang="en-US" altLang="zh-CN"/>
              <a:t>String</a:t>
            </a:r>
            <a:r>
              <a:rPr lang="zh-CN" altLang="en-US"/>
              <a:t>类型的三种编码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1706245"/>
            <a:ext cx="9144000" cy="4868545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>
                <a:sym typeface="+mn-ea"/>
              </a:rPr>
              <a:t>redisDB</a:t>
            </a:r>
            <a:endParaRPr lang="en-US" altLang="zh-CN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dictEntity</a:t>
            </a:r>
            <a:endParaRPr lang="en-US" altLang="zh-CN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redisObject---*ptr(</a:t>
            </a:r>
            <a:r>
              <a:rPr lang="zh-CN" altLang="en-US"/>
              <a:t>指针</a:t>
            </a:r>
            <a:r>
              <a:rPr lang="en-US" altLang="zh-CN"/>
              <a:t>)---SDS</a:t>
            </a:r>
            <a:endParaRPr lang="en-US" altLang="zh-CN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altLang="zh-CN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int</a:t>
            </a:r>
            <a:r>
              <a:rPr lang="zh-CN" altLang="en-US"/>
              <a:t>，存储</a:t>
            </a:r>
            <a:r>
              <a:rPr lang="en-US" altLang="zh-CN"/>
              <a:t>8</a:t>
            </a:r>
            <a:r>
              <a:rPr lang="zh-CN" altLang="en-US"/>
              <a:t>个字节的长整形（</a:t>
            </a:r>
            <a:r>
              <a:rPr lang="en-US" altLang="zh-CN"/>
              <a:t>long</a:t>
            </a:r>
            <a:r>
              <a:rPr lang="zh-CN" altLang="en-US"/>
              <a:t>，</a:t>
            </a:r>
            <a:r>
              <a:rPr lang="en-US" altLang="zh-CN"/>
              <a:t>2^63-1)</a:t>
            </a:r>
            <a:endParaRPr lang="en-US" altLang="zh-CN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embstr,embstr</a:t>
            </a:r>
            <a:r>
              <a:rPr lang="zh-CN" altLang="en-US"/>
              <a:t>格式的</a:t>
            </a:r>
            <a:r>
              <a:rPr lang="en-US" altLang="zh-CN"/>
              <a:t>sds</a:t>
            </a:r>
            <a:r>
              <a:rPr lang="zh-CN" altLang="en-US"/>
              <a:t>，存储小于</a:t>
            </a:r>
            <a:r>
              <a:rPr lang="en-US" altLang="zh-CN"/>
              <a:t>44</a:t>
            </a:r>
            <a:r>
              <a:rPr lang="zh-CN" altLang="en-US"/>
              <a:t>个字节的字符串</a:t>
            </a:r>
            <a:endParaRPr lang="zh-CN" altLang="en-US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raw</a:t>
            </a:r>
            <a:r>
              <a:rPr lang="zh-CN" altLang="en-US"/>
              <a:t>，</a:t>
            </a:r>
            <a:r>
              <a:rPr lang="en-US" altLang="zh-CN"/>
              <a:t>sds</a:t>
            </a:r>
            <a:r>
              <a:rPr lang="zh-CN" altLang="en-US"/>
              <a:t>，存储大于</a:t>
            </a:r>
            <a:r>
              <a:rPr lang="en-US" altLang="zh-CN"/>
              <a:t>44</a:t>
            </a:r>
            <a:r>
              <a:rPr lang="zh-CN" altLang="en-US"/>
              <a:t>个字节的字符串</a:t>
            </a:r>
            <a:endParaRPr lang="zh-CN" altLang="en-US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zh-CN" altLang="en-US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SDS</a:t>
            </a:r>
            <a:r>
              <a:rPr lang="zh-CN" altLang="en-US"/>
              <a:t>是：</a:t>
            </a:r>
            <a:r>
              <a:rPr lang="en-US" altLang="zh-CN"/>
              <a:t>Simple Dynamic String </a:t>
            </a:r>
            <a:r>
              <a:rPr lang="zh-CN" altLang="en-US"/>
              <a:t>简单动态字符串</a:t>
            </a:r>
            <a:endParaRPr lang="zh-CN" altLang="en-US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zh-CN" altLang="en-US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777875"/>
            <a:ext cx="9144000" cy="896620"/>
          </a:xfrm>
        </p:spPr>
        <p:txBody>
          <a:bodyPr>
            <a:normAutofit fontScale="90000"/>
          </a:bodyPr>
          <a:p>
            <a:r>
              <a:rPr lang="en-US" altLang="zh-CN"/>
              <a:t>master</a:t>
            </a:r>
            <a:r>
              <a:rPr lang="zh-CN" altLang="en-US"/>
              <a:t>节点选举因素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2223135"/>
            <a:ext cx="9144000" cy="3034665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CN" altLang="en-US"/>
              <a:t>如果与哨兵连接断开的比较久，超过了某个阈值，就直接失去了选举权</a:t>
            </a:r>
            <a:endParaRPr lang="zh-CN" altLang="en-US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CN" altLang="en-US"/>
              <a:t>如果拥有选举权，那就看谁的优先级高，这个在配置文件里可以设置</a:t>
            </a:r>
            <a:r>
              <a:rPr lang="en-US" altLang="zh-CN"/>
              <a:t>(replica-priority 100</a:t>
            </a:r>
            <a:r>
              <a:rPr lang="zh-CN" altLang="en-US"/>
              <a:t>默认</a:t>
            </a:r>
            <a:r>
              <a:rPr lang="en-US" altLang="zh-CN"/>
              <a:t>)</a:t>
            </a:r>
            <a:r>
              <a:rPr lang="zh-CN" altLang="en-US"/>
              <a:t>，数值越小优先级越高</a:t>
            </a:r>
            <a:endParaRPr lang="zh-CN" altLang="en-US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CN" altLang="en-US"/>
              <a:t>如果优先级相同，就看谁从</a:t>
            </a:r>
            <a:r>
              <a:rPr lang="en-US" altLang="zh-CN"/>
              <a:t>master</a:t>
            </a:r>
            <a:r>
              <a:rPr lang="zh-CN" altLang="en-US"/>
              <a:t>中复制的数据最多</a:t>
            </a:r>
            <a:r>
              <a:rPr lang="en-US" altLang="zh-CN"/>
              <a:t>(</a:t>
            </a:r>
            <a:r>
              <a:rPr lang="zh-CN" altLang="en-US"/>
              <a:t>复制偏移量最大</a:t>
            </a:r>
            <a:r>
              <a:rPr lang="en-US" altLang="zh-CN"/>
              <a:t>)</a:t>
            </a:r>
            <a:r>
              <a:rPr lang="zh-CN" altLang="en-US"/>
              <a:t>，选最多的那个</a:t>
            </a:r>
            <a:endParaRPr lang="zh-CN" altLang="en-US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CN" altLang="en-US"/>
              <a:t>如果复制数量也想通，就选择进程</a:t>
            </a:r>
            <a:r>
              <a:rPr lang="en-US" altLang="zh-CN"/>
              <a:t>id</a:t>
            </a:r>
            <a:r>
              <a:rPr lang="zh-CN" altLang="en-US"/>
              <a:t>最小的那个</a:t>
            </a:r>
            <a:endParaRPr lang="zh-CN" altLang="en-US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777875"/>
            <a:ext cx="9144000" cy="896620"/>
          </a:xfrm>
        </p:spPr>
        <p:txBody>
          <a:bodyPr>
            <a:normAutofit fontScale="90000"/>
          </a:bodyPr>
          <a:p>
            <a:r>
              <a:rPr lang="en-US" altLang="zh-CN"/>
              <a:t>Jedis</a:t>
            </a:r>
            <a:r>
              <a:rPr lang="zh-CN" altLang="en-US"/>
              <a:t>哨兵连接池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2223135"/>
            <a:ext cx="9144000" cy="3034665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 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99055" y="2446655"/>
            <a:ext cx="5554980" cy="292608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777875"/>
            <a:ext cx="9144000" cy="896620"/>
          </a:xfrm>
        </p:spPr>
        <p:txBody>
          <a:bodyPr>
            <a:normAutofit fontScale="90000"/>
          </a:bodyPr>
          <a:p>
            <a:r>
              <a:rPr lang="en-US" altLang="zh-CN"/>
              <a:t>jedis</a:t>
            </a:r>
            <a:r>
              <a:rPr lang="zh-CN" altLang="en-US"/>
              <a:t>分片连接池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2223135"/>
            <a:ext cx="9144000" cy="3034665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 </a:t>
            </a:r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75765" y="2223135"/>
            <a:ext cx="8374380" cy="40005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777875"/>
            <a:ext cx="9144000" cy="896620"/>
          </a:xfrm>
        </p:spPr>
        <p:txBody>
          <a:bodyPr>
            <a:normAutofit fontScale="90000"/>
          </a:bodyPr>
          <a:p>
            <a:r>
              <a:rPr lang="zh-CN" altLang="en-US"/>
              <a:t>一致性</a:t>
            </a:r>
            <a:r>
              <a:rPr lang="en-US" altLang="zh-CN"/>
              <a:t>hash</a:t>
            </a:r>
            <a:endParaRPr lang="en-US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2223135"/>
            <a:ext cx="9144000" cy="3034665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115" y="1775460"/>
            <a:ext cx="4701540" cy="330708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8680" y="1674495"/>
            <a:ext cx="5021580" cy="362712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626360" y="5979160"/>
            <a:ext cx="56153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顺时针查找</a:t>
            </a:r>
            <a:r>
              <a:rPr lang="en-US" altLang="zh-CN"/>
              <a:t>                hash</a:t>
            </a:r>
            <a:r>
              <a:rPr lang="zh-CN" altLang="en-US"/>
              <a:t>环</a:t>
            </a:r>
            <a:endParaRPr lang="zh-CN" altLang="en-US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777875"/>
            <a:ext cx="9144000" cy="896620"/>
          </a:xfrm>
        </p:spPr>
        <p:txBody>
          <a:bodyPr>
            <a:normAutofit fontScale="90000"/>
          </a:bodyPr>
          <a:p>
            <a:r>
              <a:rPr lang="zh-CN" altLang="en-US"/>
              <a:t>一致性</a:t>
            </a:r>
            <a:r>
              <a:rPr lang="en-US" altLang="zh-CN"/>
              <a:t>hash</a:t>
            </a:r>
            <a:r>
              <a:rPr lang="zh-CN" altLang="en-US"/>
              <a:t>：虚拟节点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2223135"/>
            <a:ext cx="9144000" cy="3034665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 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98245" y="2223135"/>
            <a:ext cx="5676900" cy="257556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555865" y="2835275"/>
            <a:ext cx="311277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一共两个节点，分出来虚拟的</a:t>
            </a:r>
            <a:r>
              <a:rPr lang="en-US" altLang="zh-CN"/>
              <a:t>node2_</a:t>
            </a:r>
            <a:r>
              <a:rPr lang="zh-CN" altLang="en-US"/>
              <a:t>节点和</a:t>
            </a:r>
            <a:r>
              <a:rPr lang="en-US" altLang="zh-CN"/>
              <a:t>node_1</a:t>
            </a:r>
            <a:r>
              <a:rPr lang="zh-CN" altLang="en-US"/>
              <a:t>节点，目的是使数据分布均匀</a:t>
            </a:r>
            <a:endParaRPr lang="zh-CN" altLang="en-US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777875"/>
            <a:ext cx="9144000" cy="896620"/>
          </a:xfrm>
        </p:spPr>
        <p:txBody>
          <a:bodyPr>
            <a:normAutofit fontScale="90000"/>
          </a:bodyPr>
          <a:p>
            <a:r>
              <a:rPr lang="en-US" altLang="zh-CN"/>
              <a:t>hash</a:t>
            </a:r>
            <a:r>
              <a:rPr lang="zh-CN" altLang="en-US"/>
              <a:t>环底层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2223135"/>
            <a:ext cx="9144000" cy="3034665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 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02130" y="1893570"/>
            <a:ext cx="6256020" cy="323723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3035" y="1674495"/>
            <a:ext cx="4335780" cy="155448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777875"/>
            <a:ext cx="9144000" cy="896620"/>
          </a:xfrm>
        </p:spPr>
        <p:txBody>
          <a:bodyPr>
            <a:normAutofit fontScale="90000"/>
          </a:bodyPr>
          <a:p>
            <a:r>
              <a:rPr lang="en-US" altLang="zh-CN"/>
              <a:t>redis</a:t>
            </a:r>
            <a:r>
              <a:rPr lang="zh-CN" altLang="en-US"/>
              <a:t>集群</a:t>
            </a:r>
            <a:r>
              <a:rPr lang="en-US" altLang="zh-CN"/>
              <a:t>key</a:t>
            </a:r>
            <a:r>
              <a:rPr lang="zh-CN" altLang="en-US"/>
              <a:t>分片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2223135"/>
            <a:ext cx="9144000" cy="3034665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CN" altLang="en-US"/>
              <a:t>对</a:t>
            </a:r>
            <a:r>
              <a:rPr lang="en-US" altLang="zh-CN"/>
              <a:t>key</a:t>
            </a:r>
            <a:r>
              <a:rPr lang="zh-CN" altLang="en-US"/>
              <a:t>进行</a:t>
            </a:r>
            <a:r>
              <a:rPr lang="en-US" altLang="zh-CN"/>
              <a:t>CRC16</a:t>
            </a:r>
            <a:r>
              <a:rPr lang="zh-CN" altLang="en-US"/>
              <a:t>算法，再除以</a:t>
            </a:r>
            <a:r>
              <a:rPr lang="en-US" altLang="zh-CN"/>
              <a:t>16384</a:t>
            </a:r>
            <a:r>
              <a:rPr lang="zh-CN" altLang="en-US"/>
              <a:t>然后取模</a:t>
            </a:r>
            <a:endParaRPr lang="zh-CN" altLang="en-US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CN" altLang="en-US"/>
              <a:t>如果想让相同类型的值放入同一个分片中则可以用命令：</a:t>
            </a:r>
            <a:endParaRPr lang="zh-CN" altLang="en-US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set a{qs} 1  1   set b{qs}2 1,a1</a:t>
            </a:r>
            <a:r>
              <a:rPr lang="zh-CN" altLang="en-US"/>
              <a:t>，</a:t>
            </a:r>
            <a:r>
              <a:rPr lang="en-US" altLang="zh-CN"/>
              <a:t>b2</a:t>
            </a:r>
            <a:r>
              <a:rPr lang="zh-CN" altLang="en-US"/>
              <a:t>会放在同一个分片中，这时只会对大括号内的</a:t>
            </a:r>
            <a:r>
              <a:rPr lang="en-US" altLang="zh-CN"/>
              <a:t>qs</a:t>
            </a:r>
            <a:r>
              <a:rPr lang="zh-CN" altLang="en-US"/>
              <a:t>进行</a:t>
            </a:r>
            <a:r>
              <a:rPr lang="en-US" altLang="zh-CN"/>
              <a:t>hash</a:t>
            </a:r>
            <a:r>
              <a:rPr lang="zh-CN" altLang="en-US"/>
              <a:t>除以</a:t>
            </a:r>
            <a:r>
              <a:rPr lang="en-US" altLang="zh-CN"/>
              <a:t>16384</a:t>
            </a:r>
            <a:r>
              <a:rPr lang="zh-CN" altLang="en-US"/>
              <a:t>取模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0795" y="3990340"/>
            <a:ext cx="7642860" cy="2488565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777875"/>
            <a:ext cx="9144000" cy="896620"/>
          </a:xfrm>
        </p:spPr>
        <p:txBody>
          <a:bodyPr>
            <a:normAutofit fontScale="90000"/>
          </a:bodyPr>
          <a:p>
            <a:r>
              <a:rPr lang="en-US" altLang="zh-CN"/>
              <a:t>redis Cluster</a:t>
            </a:r>
            <a:r>
              <a:rPr lang="zh-CN" altLang="en-US"/>
              <a:t>故障转移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2223135"/>
            <a:ext cx="9144000" cy="3034665"/>
          </a:xfrm>
        </p:spPr>
        <p:txBody>
          <a:bodyPr>
            <a:normAutofit lnSpcReduction="20000"/>
          </a:bodyPr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slave</a:t>
            </a:r>
            <a:r>
              <a:rPr lang="zh-CN" altLang="en-US"/>
              <a:t>发现自己的</a:t>
            </a:r>
            <a:r>
              <a:rPr lang="en-US" altLang="zh-CN"/>
              <a:t>master</a:t>
            </a:r>
            <a:r>
              <a:rPr lang="zh-CN" altLang="en-US"/>
              <a:t>变为</a:t>
            </a:r>
            <a:r>
              <a:rPr lang="en-US" altLang="zh-CN"/>
              <a:t>FAIL</a:t>
            </a:r>
            <a:endParaRPr lang="en-US" altLang="zh-CN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CN" altLang="en-US"/>
              <a:t>将自己记录的集群</a:t>
            </a:r>
            <a:r>
              <a:rPr lang="en-US" altLang="zh-CN"/>
              <a:t>currentEpoch</a:t>
            </a:r>
            <a:r>
              <a:rPr lang="zh-CN" altLang="en-US"/>
              <a:t>加</a:t>
            </a:r>
            <a:r>
              <a:rPr lang="en-US" altLang="zh-CN"/>
              <a:t>1</a:t>
            </a:r>
            <a:r>
              <a:rPr lang="zh-CN" altLang="en-US"/>
              <a:t>，并广播</a:t>
            </a:r>
            <a:r>
              <a:rPr lang="en-US" altLang="zh-CN"/>
              <a:t>FAILOVER_AUTH_REQUEST</a:t>
            </a:r>
            <a:r>
              <a:rPr lang="zh-CN" altLang="en-US"/>
              <a:t>信息</a:t>
            </a:r>
            <a:endParaRPr lang="zh-CN" altLang="en-US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CN" altLang="en-US"/>
              <a:t>其他节点收到该信息，只有</a:t>
            </a:r>
            <a:r>
              <a:rPr lang="en-US" altLang="zh-CN"/>
              <a:t>master</a:t>
            </a:r>
            <a:r>
              <a:rPr lang="zh-CN" altLang="en-US"/>
              <a:t>响应，判断请求者的合法性，并发送</a:t>
            </a:r>
            <a:r>
              <a:rPr lang="en-US" altLang="zh-CN"/>
              <a:t>FAILOVER_AUTH_ACK</a:t>
            </a:r>
            <a:r>
              <a:rPr lang="zh-CN" altLang="en-US"/>
              <a:t>，对每一个</a:t>
            </a:r>
            <a:r>
              <a:rPr lang="en-US" altLang="zh-CN"/>
              <a:t>epoch</a:t>
            </a:r>
            <a:r>
              <a:rPr lang="zh-CN" altLang="en-US"/>
              <a:t>只发送一次</a:t>
            </a:r>
            <a:r>
              <a:rPr lang="en-US" altLang="zh-CN"/>
              <a:t>ack</a:t>
            </a:r>
            <a:endParaRPr lang="en-US" altLang="zh-CN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CN" altLang="en-US"/>
              <a:t>尝试</a:t>
            </a:r>
            <a:r>
              <a:rPr lang="en-US" altLang="zh-CN"/>
              <a:t>failover</a:t>
            </a:r>
            <a:r>
              <a:rPr lang="zh-CN" altLang="en-US"/>
              <a:t>的</a:t>
            </a:r>
            <a:r>
              <a:rPr lang="en-US" altLang="zh-CN"/>
              <a:t>slave</a:t>
            </a:r>
            <a:r>
              <a:rPr lang="zh-CN" altLang="en-US"/>
              <a:t>收集</a:t>
            </a:r>
            <a:r>
              <a:rPr lang="en-US" altLang="zh-CN"/>
              <a:t>FAILOVER_AUTH_ACK</a:t>
            </a:r>
            <a:endParaRPr lang="en-US" altLang="zh-CN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CN" altLang="en-US"/>
              <a:t>超过半数后变成新</a:t>
            </a:r>
            <a:r>
              <a:rPr lang="en-US" altLang="zh-CN"/>
              <a:t>Master</a:t>
            </a:r>
            <a:endParaRPr lang="en-US" altLang="zh-CN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CN" altLang="en-US"/>
              <a:t>广播</a:t>
            </a:r>
            <a:r>
              <a:rPr lang="en-US" altLang="zh-CN"/>
              <a:t>Pong</a:t>
            </a:r>
            <a:r>
              <a:rPr lang="zh-CN" altLang="en-US"/>
              <a:t>通知其他集群节点</a:t>
            </a:r>
            <a:endParaRPr lang="zh-CN" altLang="en-US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777875"/>
            <a:ext cx="9144000" cy="896620"/>
          </a:xfrm>
        </p:spPr>
        <p:txBody>
          <a:bodyPr>
            <a:normAutofit fontScale="90000"/>
          </a:bodyPr>
          <a:p>
            <a:r>
              <a:rPr lang="en-US" altLang="zh-CN"/>
              <a:t>Redis Cluster</a:t>
            </a:r>
            <a:r>
              <a:rPr lang="zh-CN" altLang="en-US"/>
              <a:t>特点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2223135"/>
            <a:ext cx="9144000" cy="3034665"/>
          </a:xfrm>
        </p:spPr>
        <p:txBody>
          <a:bodyPr>
            <a:normAutofit fontScale="60000"/>
          </a:bodyPr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CN" altLang="en-US"/>
              <a:t>无中心架构</a:t>
            </a:r>
            <a:endParaRPr lang="zh-CN" altLang="en-US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CN" altLang="en-US"/>
              <a:t>数据按照</a:t>
            </a:r>
            <a:r>
              <a:rPr lang="en-US" altLang="zh-CN"/>
              <a:t>slot</a:t>
            </a:r>
            <a:r>
              <a:rPr lang="zh-CN" altLang="en-US"/>
              <a:t>存储分布在多个节点，节点间数据共享，可动态调整数据分布</a:t>
            </a:r>
            <a:endParaRPr lang="zh-CN" altLang="en-US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CN" altLang="en-US"/>
              <a:t>可扩展性，可线性扩展到</a:t>
            </a:r>
            <a:r>
              <a:rPr lang="en-US" altLang="zh-CN"/>
              <a:t>1000</a:t>
            </a:r>
            <a:r>
              <a:rPr lang="zh-CN" altLang="en-US"/>
              <a:t>个结点（官方推荐不超过</a:t>
            </a:r>
            <a:r>
              <a:rPr lang="en-US" altLang="zh-CN"/>
              <a:t>1000</a:t>
            </a:r>
            <a:r>
              <a:rPr lang="zh-CN" altLang="en-US"/>
              <a:t>个），节</a:t>
            </a:r>
            <a:endParaRPr lang="zh-CN" altLang="en-US"/>
          </a:p>
          <a:p>
            <a:pPr algn="l">
              <a:buFont typeface="Arial" panose="020B0604020202020204" pitchFamily="34" charset="0"/>
            </a:pPr>
            <a:r>
              <a:rPr lang="zh-CN" altLang="en-US"/>
              <a:t>点可动态添加或删除</a:t>
            </a:r>
            <a:endParaRPr lang="zh-CN" altLang="en-US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CN" altLang="en-US"/>
              <a:t>高可用性，部分节点不可用时，集群仍可用，通过增加</a:t>
            </a:r>
            <a:r>
              <a:rPr lang="en-US" altLang="zh-CN"/>
              <a:t>Slave</a:t>
            </a:r>
            <a:r>
              <a:rPr lang="zh-CN" altLang="en-US"/>
              <a:t>做</a:t>
            </a:r>
            <a:endParaRPr lang="zh-CN" altLang="en-US"/>
          </a:p>
          <a:p>
            <a:pPr algn="l">
              <a:buFont typeface="Arial" panose="020B0604020202020204" pitchFamily="34" charset="0"/>
            </a:pPr>
            <a:r>
              <a:rPr lang="en-US" altLang="zh-CN"/>
              <a:t>standby</a:t>
            </a:r>
            <a:r>
              <a:rPr lang="zh-CN" altLang="en-US"/>
              <a:t>数据副本，能够实现故障自动</a:t>
            </a:r>
            <a:r>
              <a:rPr lang="en-US" altLang="zh-CN"/>
              <a:t>failover</a:t>
            </a:r>
            <a:r>
              <a:rPr lang="zh-CN" altLang="en-US"/>
              <a:t>，节点之间通过</a:t>
            </a:r>
            <a:endParaRPr lang="zh-CN" altLang="en-US"/>
          </a:p>
          <a:p>
            <a:pPr algn="l">
              <a:buFont typeface="Arial" panose="020B0604020202020204" pitchFamily="34" charset="0"/>
            </a:pPr>
            <a:r>
              <a:rPr lang="en-US" altLang="zh-CN"/>
              <a:t>gossip</a:t>
            </a:r>
            <a:r>
              <a:rPr lang="zh-CN" altLang="en-US"/>
              <a:t>协议交换状态信息，用投票机制完成</a:t>
            </a:r>
            <a:r>
              <a:rPr lang="en-US" altLang="zh-CN"/>
              <a:t>slave</a:t>
            </a:r>
            <a:r>
              <a:rPr lang="zh-CN" altLang="en-US"/>
              <a:t>到</a:t>
            </a:r>
            <a:r>
              <a:rPr lang="en-US" altLang="zh-CN"/>
              <a:t>master</a:t>
            </a:r>
            <a:r>
              <a:rPr lang="zh-CN" altLang="en-US"/>
              <a:t>的角色提升</a:t>
            </a:r>
            <a:endParaRPr lang="zh-CN" altLang="en-US"/>
          </a:p>
          <a:p>
            <a:pPr algn="l">
              <a:buFont typeface="Arial" panose="020B0604020202020204" pitchFamily="34" charset="0"/>
            </a:pPr>
            <a:endParaRPr lang="zh-CN" altLang="en-US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CN" altLang="en-US"/>
              <a:t>降低运维成本，提高系统的扩展性和可用性</a:t>
            </a:r>
            <a:endParaRPr lang="zh-CN" altLang="en-US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zh-CN" altLang="en-US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777875"/>
            <a:ext cx="9144000" cy="896620"/>
          </a:xfrm>
        </p:spPr>
        <p:txBody>
          <a:bodyPr>
            <a:normAutofit fontScale="90000"/>
          </a:bodyPr>
          <a:p>
            <a:r>
              <a:rPr lang="zh-CN" altLang="en-US"/>
              <a:t>新增节点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2223135"/>
            <a:ext cx="9144000" cy="3034665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CN" altLang="en-US"/>
              <a:t>新增节点如何重新分片</a:t>
            </a:r>
            <a:endParaRPr lang="zh-CN" altLang="en-US"/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zh-CN" altLang="en-US"/>
              <a:t>一个新节点</a:t>
            </a:r>
            <a:r>
              <a:rPr lang="en-US" altLang="zh-CN"/>
              <a:t>add-node</a:t>
            </a:r>
            <a:r>
              <a:rPr lang="zh-CN" altLang="en-US"/>
              <a:t>加入集群后，是没有</a:t>
            </a:r>
            <a:r>
              <a:rPr lang="en-US" altLang="zh-CN"/>
              <a:t>slots</a:t>
            </a:r>
            <a:r>
              <a:rPr lang="zh-CN" altLang="en-US"/>
              <a:t>的</a:t>
            </a:r>
            <a:endParaRPr lang="zh-CN" altLang="en-US"/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altLang="zh-CN"/>
              <a:t>redis-cli --cluster reshard </a:t>
            </a:r>
            <a:r>
              <a:rPr lang="zh-CN" altLang="en-US"/>
              <a:t>目标节点</a:t>
            </a:r>
            <a:r>
              <a:rPr lang="en-US" altLang="zh-CN"/>
              <a:t> </a:t>
            </a:r>
            <a:r>
              <a:rPr lang="zh-CN" altLang="en-US"/>
              <a:t>（</a:t>
            </a:r>
            <a:r>
              <a:rPr lang="en-US" altLang="zh-CN"/>
              <a:t>IP</a:t>
            </a:r>
            <a:r>
              <a:rPr lang="zh-CN" altLang="en-US"/>
              <a:t>端口）</a:t>
            </a:r>
            <a:endParaRPr lang="zh-CN" altLang="en-US"/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zh-CN" altLang="en-US"/>
              <a:t>这时会要求你输入分配的槽位，生成</a:t>
            </a:r>
            <a:r>
              <a:rPr lang="en-US" altLang="zh-CN"/>
              <a:t>reshard</a:t>
            </a:r>
            <a:r>
              <a:rPr lang="zh-CN" altLang="en-US"/>
              <a:t>计划，确定就会迁移数据</a:t>
            </a:r>
            <a:endParaRPr lang="zh-CN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732790" y="555625"/>
            <a:ext cx="9935210" cy="784225"/>
          </a:xfrm>
        </p:spPr>
        <p:txBody>
          <a:bodyPr>
            <a:normAutofit fontScale="90000"/>
          </a:bodyPr>
          <a:p>
            <a:r>
              <a:rPr lang="zh-CN" altLang="en-US"/>
              <a:t>为什么</a:t>
            </a:r>
            <a:r>
              <a:rPr lang="en-US" altLang="zh-CN"/>
              <a:t>redis</a:t>
            </a:r>
            <a:r>
              <a:rPr lang="zh-CN" altLang="en-US"/>
              <a:t>要用</a:t>
            </a:r>
            <a:r>
              <a:rPr lang="en-US" altLang="zh-CN"/>
              <a:t>SDS</a:t>
            </a:r>
            <a:r>
              <a:rPr lang="zh-CN" altLang="en-US"/>
              <a:t>实现字符串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01115" y="1240155"/>
            <a:ext cx="9366885" cy="4971415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C</a:t>
            </a:r>
            <a:r>
              <a:rPr lang="zh-CN" altLang="en-US"/>
              <a:t>语言字符串的特点：</a:t>
            </a:r>
            <a:endParaRPr lang="zh-CN" altLang="en-US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CN" altLang="en-US"/>
              <a:t>内存空间预先分配</a:t>
            </a:r>
            <a:endParaRPr lang="zh-CN" altLang="en-US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CN" altLang="en-US"/>
              <a:t>获取字符串长度的时间复杂度</a:t>
            </a:r>
            <a:r>
              <a:rPr lang="en-US" altLang="zh-CN"/>
              <a:t>O(n)</a:t>
            </a:r>
            <a:endParaRPr lang="en-US" altLang="zh-CN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CN" altLang="en-US"/>
              <a:t>长度变更因其内存重新分配</a:t>
            </a:r>
            <a:endParaRPr lang="zh-CN" altLang="en-US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CN" altLang="en-US"/>
              <a:t>用</a:t>
            </a:r>
            <a:r>
              <a:rPr lang="en-US" altLang="zh-CN"/>
              <a:t>’\0’</a:t>
            </a:r>
            <a:r>
              <a:rPr lang="zh-CN" altLang="en-US"/>
              <a:t>判断字符串结束</a:t>
            </a:r>
            <a:endParaRPr lang="zh-CN" altLang="en-US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zh-CN" altLang="en-US"/>
          </a:p>
        </p:txBody>
      </p:sp>
      <p:graphicFrame>
        <p:nvGraphicFramePr>
          <p:cNvPr id="7" name="表格 6"/>
          <p:cNvGraphicFramePr/>
          <p:nvPr>
            <p:custDataLst>
              <p:tags r:id="rId1"/>
            </p:custDataLst>
          </p:nvPr>
        </p:nvGraphicFramePr>
        <p:xfrm>
          <a:off x="834390" y="3467735"/>
          <a:ext cx="11068050" cy="2270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37175"/>
                <a:gridCol w="5730875"/>
              </a:tblGrid>
              <a:tr h="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C</a:t>
                      </a:r>
                      <a:r>
                        <a:rPr lang="zh-CN" altLang="en-US"/>
                        <a:t>字符数组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SDS</a:t>
                      </a:r>
                      <a:endParaRPr lang="en-US" altLang="zh-CN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获取字符串长度的复杂度为</a:t>
                      </a:r>
                      <a:r>
                        <a:rPr lang="en-US" altLang="zh-CN"/>
                        <a:t>O(N)(</a:t>
                      </a:r>
                      <a:r>
                        <a:rPr lang="zh-CN" altLang="en-US"/>
                        <a:t>需要遍历</a:t>
                      </a:r>
                      <a:r>
                        <a:rPr lang="en-US" altLang="zh-CN"/>
                        <a:t>)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获取字符串长度的复杂度为</a:t>
                      </a:r>
                      <a:r>
                        <a:rPr lang="en-US" altLang="zh-CN"/>
                        <a:t>O(1)(</a:t>
                      </a:r>
                      <a:r>
                        <a:rPr lang="zh-CN" altLang="en-US"/>
                        <a:t>底层有</a:t>
                      </a:r>
                      <a:r>
                        <a:rPr lang="en-US" altLang="zh-CN"/>
                        <a:t>len</a:t>
                      </a:r>
                      <a:r>
                        <a:rPr lang="zh-CN" altLang="en-US"/>
                        <a:t>保存长度</a:t>
                      </a:r>
                      <a:r>
                        <a:rPr lang="en-US" altLang="zh-CN"/>
                        <a:t>)</a:t>
                      </a:r>
                      <a:endParaRPr lang="en-US" altLang="zh-CN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API</a:t>
                      </a:r>
                      <a:r>
                        <a:rPr lang="zh-CN" altLang="en-US"/>
                        <a:t>是不安全的，可能会造成缓冲区溢出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API</a:t>
                      </a:r>
                      <a:r>
                        <a:rPr lang="zh-CN" altLang="en-US"/>
                        <a:t>是安全的的，不会造成缓冲区溢出</a:t>
                      </a: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修改字符串长度</a:t>
                      </a:r>
                      <a:r>
                        <a:rPr lang="en-US" altLang="zh-CN"/>
                        <a:t>N</a:t>
                      </a:r>
                      <a:r>
                        <a:rPr lang="zh-CN" altLang="en-US"/>
                        <a:t>次必然需要执行</a:t>
                      </a:r>
                      <a:r>
                        <a:rPr lang="en-US" altLang="zh-CN"/>
                        <a:t>N</a:t>
                      </a:r>
                      <a:r>
                        <a:rPr lang="zh-CN" altLang="en-US"/>
                        <a:t>次内存重分配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修改字符串长度</a:t>
                      </a:r>
                      <a:r>
                        <a:rPr lang="en-US" altLang="zh-CN"/>
                        <a:t>N</a:t>
                      </a:r>
                      <a:r>
                        <a:rPr lang="zh-CN" altLang="en-US"/>
                        <a:t>次最多需要执行</a:t>
                      </a:r>
                      <a:r>
                        <a:rPr lang="en-US" altLang="zh-CN"/>
                        <a:t>N</a:t>
                      </a:r>
                      <a:r>
                        <a:rPr lang="zh-CN" altLang="en-US"/>
                        <a:t>次内存重分配</a:t>
                      </a: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只能保存文本数据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可以保存文本或者二进制数据</a:t>
                      </a: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可是使用所有</a:t>
                      </a:r>
                      <a:r>
                        <a:rPr lang="en-US" altLang="zh-CN"/>
                        <a:t>&lt;string.h&gt;</a:t>
                      </a:r>
                      <a:r>
                        <a:rPr lang="zh-CN" altLang="en-US"/>
                        <a:t>库中的函数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可以使用一部分</a:t>
                      </a:r>
                      <a:r>
                        <a:rPr lang="en-US" altLang="zh-CN"/>
                        <a:t>&lt;string.h&gt;</a:t>
                      </a:r>
                      <a:r>
                        <a:rPr lang="zh-CN" altLang="en-US"/>
                        <a:t>库中的函数</a:t>
                      </a:r>
                      <a:endParaRPr lang="zh-CN" altLang="en-US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777875"/>
            <a:ext cx="9144000" cy="896620"/>
          </a:xfrm>
        </p:spPr>
        <p:txBody>
          <a:bodyPr>
            <a:normAutofit fontScale="90000"/>
          </a:bodyPr>
          <a:p>
            <a:r>
              <a:rPr lang="en-US" altLang="zh-CN"/>
              <a:t>jedis</a:t>
            </a:r>
            <a:r>
              <a:rPr lang="zh-CN" altLang="en-US"/>
              <a:t>客户端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2223135"/>
            <a:ext cx="9144000" cy="3034665"/>
          </a:xfrm>
        </p:spPr>
        <p:txBody>
          <a:bodyPr>
            <a:normAutofit fontScale="60000"/>
          </a:bodyPr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jedis</a:t>
            </a:r>
            <a:r>
              <a:rPr lang="zh-CN" altLang="en-US"/>
              <a:t>线程不安全的，多线程环境下数据不安全</a:t>
            </a:r>
            <a:endParaRPr lang="zh-CN" altLang="en-US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CN" altLang="en-US"/>
              <a:t>可以使用</a:t>
            </a:r>
            <a:r>
              <a:rPr lang="en-US" altLang="zh-CN"/>
              <a:t>JedisPool</a:t>
            </a:r>
            <a:r>
              <a:rPr lang="zh-CN" altLang="en-US"/>
              <a:t>连接池</a:t>
            </a:r>
            <a:endParaRPr lang="zh-CN" altLang="en-US"/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zh-CN" altLang="en-US"/>
              <a:t>分为普通连接池：</a:t>
            </a:r>
            <a:r>
              <a:rPr lang="en-US" altLang="zh-CN"/>
              <a:t>JedisPool</a:t>
            </a:r>
            <a:endParaRPr lang="en-US" altLang="zh-CN"/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zh-CN" altLang="en-US"/>
              <a:t>分片连接池：</a:t>
            </a:r>
            <a:r>
              <a:rPr lang="en-US" altLang="zh-CN"/>
              <a:t>ShardedJedisPool</a:t>
            </a:r>
            <a:endParaRPr lang="en-US" altLang="zh-CN"/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zh-CN" altLang="en-US"/>
              <a:t>哨兵连接池：</a:t>
            </a:r>
            <a:r>
              <a:rPr lang="en-US" altLang="zh-CN"/>
              <a:t>JedisSentinelPool</a:t>
            </a:r>
            <a:endParaRPr lang="en-US" altLang="zh-CN"/>
          </a:p>
          <a:p>
            <a:pPr marL="342900" lvl="0" indent="-342900" algn="l">
              <a:buFont typeface="Arial" panose="020B0604020202020204" pitchFamily="34" charset="0"/>
              <a:buChar char="•"/>
            </a:pPr>
            <a:r>
              <a:rPr lang="zh-CN" altLang="en-US"/>
              <a:t>都是通过</a:t>
            </a:r>
            <a:r>
              <a:rPr lang="en-US" altLang="zh-CN"/>
              <a:t>pool.getResource().set(“”,””);</a:t>
            </a:r>
            <a:endParaRPr lang="en-US" altLang="zh-CN"/>
          </a:p>
          <a:p>
            <a:pPr marL="342900" lvl="0" indent="-342900" algn="l">
              <a:buFont typeface="Arial" panose="020B0604020202020204" pitchFamily="34" charset="0"/>
              <a:buChar char="•"/>
            </a:pPr>
            <a:r>
              <a:rPr lang="zh-CN" altLang="en-US"/>
              <a:t>支持：发布订阅，事务，</a:t>
            </a:r>
            <a:r>
              <a:rPr lang="en-US" altLang="zh-CN"/>
              <a:t>Lua</a:t>
            </a:r>
            <a:r>
              <a:rPr lang="zh-CN" altLang="en-US"/>
              <a:t>脚本，客户端分片，哨兵，集群，</a:t>
            </a:r>
            <a:r>
              <a:rPr lang="en-US" altLang="zh-CN"/>
              <a:t>pipeline</a:t>
            </a:r>
            <a:endParaRPr lang="en-US" altLang="zh-CN"/>
          </a:p>
          <a:p>
            <a:pPr marL="342900" lvl="0" indent="-342900" algn="l">
              <a:buFont typeface="Arial" panose="020B0604020202020204" pitchFamily="34" charset="0"/>
              <a:buChar char="•"/>
            </a:pPr>
            <a:r>
              <a:rPr lang="zh-CN" altLang="en-US"/>
              <a:t>底层，先把</a:t>
            </a:r>
            <a:r>
              <a:rPr lang="en-US" altLang="zh-CN"/>
              <a:t>set</a:t>
            </a:r>
            <a:r>
              <a:rPr lang="zh-CN" altLang="en-US"/>
              <a:t>的</a:t>
            </a:r>
            <a:r>
              <a:rPr lang="en-US" altLang="zh-CN"/>
              <a:t>key</a:t>
            </a:r>
            <a:r>
              <a:rPr lang="zh-CN" altLang="en-US"/>
              <a:t>进行</a:t>
            </a:r>
            <a:r>
              <a:rPr lang="en-US" altLang="zh-CN"/>
              <a:t>crc16</a:t>
            </a:r>
            <a:r>
              <a:rPr lang="zh-CN" altLang="en-US"/>
              <a:t>算法除以</a:t>
            </a:r>
            <a:r>
              <a:rPr lang="en-US" altLang="zh-CN"/>
              <a:t>16384</a:t>
            </a:r>
            <a:r>
              <a:rPr lang="zh-CN" altLang="en-US"/>
              <a:t>取模之后作为</a:t>
            </a:r>
            <a:r>
              <a:rPr lang="en-US" altLang="zh-CN"/>
              <a:t>key</a:t>
            </a:r>
            <a:r>
              <a:rPr lang="zh-CN" altLang="en-US"/>
              <a:t>，</a:t>
            </a:r>
            <a:r>
              <a:rPr lang="en-US" altLang="zh-CN"/>
              <a:t>value</a:t>
            </a:r>
            <a:r>
              <a:rPr lang="zh-CN" altLang="en-US"/>
              <a:t>为</a:t>
            </a:r>
            <a:endParaRPr lang="zh-CN" altLang="en-US"/>
          </a:p>
          <a:p>
            <a:pPr lvl="0" algn="l">
              <a:buFont typeface="Arial" panose="020B0604020202020204" pitchFamily="34" charset="0"/>
            </a:pPr>
            <a:r>
              <a:rPr lang="zh-CN" altLang="en-US"/>
              <a:t>该槽对应的</a:t>
            </a:r>
            <a:r>
              <a:rPr lang="en-US" altLang="zh-CN"/>
              <a:t>jedisPool</a:t>
            </a:r>
            <a:r>
              <a:rPr lang="zh-CN" altLang="en-US"/>
              <a:t>连接，</a:t>
            </a:r>
            <a:r>
              <a:rPr lang="en-US" altLang="zh-CN"/>
              <a:t>set</a:t>
            </a:r>
            <a:r>
              <a:rPr lang="zh-CN" altLang="en-US"/>
              <a:t>时，直接对</a:t>
            </a:r>
            <a:r>
              <a:rPr lang="en-US" altLang="zh-CN"/>
              <a:t>key</a:t>
            </a:r>
            <a:r>
              <a:rPr lang="zh-CN" altLang="en-US"/>
              <a:t>取模之后，</a:t>
            </a:r>
            <a:r>
              <a:rPr lang="en-US" altLang="zh-CN"/>
              <a:t>get</a:t>
            </a:r>
            <a:r>
              <a:rPr lang="zh-CN" altLang="en-US"/>
              <a:t>（</a:t>
            </a:r>
            <a:r>
              <a:rPr lang="en-US" altLang="zh-CN"/>
              <a:t>slot</a:t>
            </a:r>
            <a:r>
              <a:rPr lang="zh-CN" altLang="en-US"/>
              <a:t>）就是连接，对这个连接进行</a:t>
            </a:r>
            <a:r>
              <a:rPr lang="en-US" altLang="zh-CN"/>
              <a:t>set</a:t>
            </a:r>
            <a:endParaRPr lang="en-US" altLang="zh-CN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777875"/>
            <a:ext cx="9144000" cy="896620"/>
          </a:xfrm>
        </p:spPr>
        <p:txBody>
          <a:bodyPr>
            <a:normAutofit fontScale="90000"/>
          </a:bodyPr>
          <a:p>
            <a:r>
              <a:rPr lang="zh-CN" altLang="en-US"/>
              <a:t>分布式锁基本要求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2223135"/>
            <a:ext cx="9144000" cy="3034665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CN" altLang="en-US"/>
              <a:t>互斥性：只有一个客户端能够持有锁（</a:t>
            </a:r>
            <a:r>
              <a:rPr lang="en-US" altLang="zh-CN"/>
              <a:t>nx</a:t>
            </a:r>
            <a:r>
              <a:rPr lang="zh-CN" altLang="en-US"/>
              <a:t>）</a:t>
            </a:r>
            <a:endParaRPr lang="zh-CN" altLang="en-US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CN" altLang="en-US"/>
              <a:t>不会产生死锁：即使持有锁的客户端崩溃，也能保证后续其他客户端可以获得锁</a:t>
            </a:r>
            <a:r>
              <a:rPr lang="en-US" altLang="zh-CN"/>
              <a:t>(expire)</a:t>
            </a:r>
            <a:endParaRPr lang="zh-CN" altLang="en-US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CN" altLang="en-US"/>
              <a:t>只有持有这把锁的客户端才能解锁</a:t>
            </a:r>
            <a:endParaRPr lang="zh-CN" altLang="en-US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CN" altLang="en-US"/>
              <a:t>不写</a:t>
            </a:r>
            <a:r>
              <a:rPr lang="en-US" altLang="zh-CN"/>
              <a:t>Lua</a:t>
            </a:r>
            <a:r>
              <a:rPr lang="zh-CN" altLang="en-US"/>
              <a:t>脚本是不能保证锁得原子性的</a:t>
            </a:r>
            <a:endParaRPr lang="zh-CN" altLang="en-US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777875"/>
            <a:ext cx="9144000" cy="896620"/>
          </a:xfrm>
        </p:spPr>
        <p:txBody>
          <a:bodyPr>
            <a:normAutofit fontScale="90000"/>
          </a:bodyPr>
          <a:p>
            <a:r>
              <a:rPr lang="en-US" altLang="zh-CN"/>
              <a:t>pipeline</a:t>
            </a:r>
            <a:endParaRPr lang="en-US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2223135"/>
            <a:ext cx="9144000" cy="3034665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pipeline</a:t>
            </a:r>
            <a:r>
              <a:rPr lang="zh-CN" altLang="en-US"/>
              <a:t>会把批量的操作打包，到</a:t>
            </a:r>
            <a:r>
              <a:rPr lang="en-US" altLang="zh-CN"/>
              <a:t>8M</a:t>
            </a:r>
            <a:r>
              <a:rPr lang="zh-CN" altLang="en-US"/>
              <a:t>时进行传递。批量操作时很快，缓存数据包的大小（</a:t>
            </a:r>
            <a:r>
              <a:rPr lang="en-US" altLang="zh-CN"/>
              <a:t>8192</a:t>
            </a:r>
            <a:r>
              <a:rPr lang="zh-CN" altLang="en-US"/>
              <a:t>）时客户端发送给服务端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38935" y="3110230"/>
            <a:ext cx="5890260" cy="325374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777875"/>
            <a:ext cx="9144000" cy="896620"/>
          </a:xfrm>
        </p:spPr>
        <p:txBody>
          <a:bodyPr>
            <a:normAutofit fontScale="90000"/>
          </a:bodyPr>
          <a:p>
            <a:r>
              <a:rPr lang="en-US" altLang="zh-CN"/>
              <a:t>Luttece</a:t>
            </a:r>
            <a:r>
              <a:rPr lang="zh-CN" altLang="en-US"/>
              <a:t>同步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2223135"/>
            <a:ext cx="9144000" cy="3034665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CN" altLang="en-US"/>
              <a:t>线程安全</a:t>
            </a:r>
            <a:endParaRPr lang="zh-CN" altLang="en-US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64615" y="2921635"/>
            <a:ext cx="7353300" cy="348996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777875"/>
            <a:ext cx="9144000" cy="896620"/>
          </a:xfrm>
        </p:spPr>
        <p:txBody>
          <a:bodyPr>
            <a:normAutofit fontScale="90000"/>
          </a:bodyPr>
          <a:p>
            <a:r>
              <a:rPr lang="en-US" altLang="zh-CN"/>
              <a:t>Luttece</a:t>
            </a:r>
            <a:r>
              <a:rPr lang="zh-CN" altLang="en-US"/>
              <a:t>异步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2223135"/>
            <a:ext cx="9144000" cy="3034665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 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55775" y="2284730"/>
            <a:ext cx="7970520" cy="356616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777875"/>
            <a:ext cx="9144000" cy="896620"/>
          </a:xfrm>
        </p:spPr>
        <p:txBody>
          <a:bodyPr>
            <a:normAutofit fontScale="90000"/>
          </a:bodyPr>
          <a:p>
            <a:endParaRPr lang="en-US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2223135"/>
            <a:ext cx="9144000" cy="3034665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endParaRPr lang="en-US" altLang="zh-CN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777875"/>
            <a:ext cx="9144000" cy="896620"/>
          </a:xfrm>
        </p:spPr>
        <p:txBody>
          <a:bodyPr>
            <a:normAutofit fontScale="90000"/>
          </a:bodyPr>
          <a:p>
            <a:endParaRPr lang="en-US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2223135"/>
            <a:ext cx="9144000" cy="3034665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endParaRPr lang="en-US" altLang="zh-CN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777875"/>
            <a:ext cx="9144000" cy="896620"/>
          </a:xfrm>
        </p:spPr>
        <p:txBody>
          <a:bodyPr>
            <a:normAutofit fontScale="90000"/>
          </a:bodyPr>
          <a:p>
            <a:endParaRPr lang="en-US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2223135"/>
            <a:ext cx="9144000" cy="3034665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endParaRPr lang="en-US" altLang="zh-CN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777875"/>
            <a:ext cx="9144000" cy="896620"/>
          </a:xfrm>
        </p:spPr>
        <p:txBody>
          <a:bodyPr>
            <a:normAutofit fontScale="90000"/>
          </a:bodyPr>
          <a:p>
            <a:endParaRPr lang="en-US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2223135"/>
            <a:ext cx="9144000" cy="3034665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endParaRPr lang="en-US" altLang="zh-CN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777875"/>
            <a:ext cx="9144000" cy="896620"/>
          </a:xfrm>
        </p:spPr>
        <p:txBody>
          <a:bodyPr>
            <a:normAutofit fontScale="90000"/>
          </a:bodyPr>
          <a:p>
            <a:endParaRPr lang="en-US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2223135"/>
            <a:ext cx="9144000" cy="3034665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endParaRPr lang="en-US" altLang="zh-CN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564515"/>
            <a:ext cx="9144000" cy="825500"/>
          </a:xfrm>
        </p:spPr>
        <p:txBody>
          <a:bodyPr>
            <a:normAutofit fontScale="90000"/>
          </a:bodyPr>
          <a:p>
            <a:r>
              <a:rPr lang="en-US" altLang="zh-CN"/>
              <a:t>embstr</a:t>
            </a:r>
            <a:r>
              <a:rPr lang="zh-CN" altLang="en-US"/>
              <a:t>和</a:t>
            </a:r>
            <a:r>
              <a:rPr lang="en-US" altLang="zh-CN"/>
              <a:t>raw</a:t>
            </a:r>
            <a:r>
              <a:rPr lang="zh-CN" altLang="en-US"/>
              <a:t>的区别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1574800"/>
            <a:ext cx="9144000" cy="4666615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embstr</a:t>
            </a:r>
            <a:r>
              <a:rPr lang="zh-CN" altLang="en-US"/>
              <a:t>的只分配一次内存空间：</a:t>
            </a:r>
            <a:r>
              <a:rPr lang="en-US" altLang="zh-CN"/>
              <a:t>RedisObject</a:t>
            </a:r>
            <a:r>
              <a:rPr lang="zh-CN" altLang="en-US"/>
              <a:t>和</a:t>
            </a:r>
            <a:r>
              <a:rPr lang="en-US" altLang="zh-CN"/>
              <a:t>SDS</a:t>
            </a:r>
            <a:r>
              <a:rPr lang="zh-CN" altLang="en-US"/>
              <a:t>连续</a:t>
            </a:r>
            <a:endParaRPr lang="zh-CN" altLang="en-US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raw</a:t>
            </a:r>
            <a:r>
              <a:rPr lang="zh-CN" altLang="en-US"/>
              <a:t>需要分配两次内存空间</a:t>
            </a:r>
            <a:endParaRPr lang="zh-CN" altLang="en-US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embstr</a:t>
            </a:r>
            <a:r>
              <a:rPr lang="zh-CN" altLang="en-US"/>
              <a:t>的</a:t>
            </a:r>
            <a:r>
              <a:rPr lang="en-US" altLang="zh-CN"/>
              <a:t>value</a:t>
            </a:r>
            <a:r>
              <a:rPr lang="zh-CN" altLang="en-US"/>
              <a:t>增加的时候需要需要重新分配内存，所以一般不能修改，只能读，如果修改就会变成</a:t>
            </a:r>
            <a:r>
              <a:rPr lang="en-US" altLang="zh-CN"/>
              <a:t>raw</a:t>
            </a:r>
            <a:r>
              <a:rPr lang="zh-CN" altLang="en-US"/>
              <a:t>格式</a:t>
            </a:r>
            <a:endParaRPr lang="zh-CN" altLang="en-US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95170" y="3475355"/>
            <a:ext cx="5097780" cy="2766060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777875"/>
            <a:ext cx="9144000" cy="896620"/>
          </a:xfrm>
        </p:spPr>
        <p:txBody>
          <a:bodyPr>
            <a:normAutofit fontScale="90000"/>
          </a:bodyPr>
          <a:p>
            <a:endParaRPr lang="en-US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2223135"/>
            <a:ext cx="9144000" cy="3034665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endParaRPr lang="en-US" altLang="zh-CN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777875"/>
            <a:ext cx="9144000" cy="896620"/>
          </a:xfrm>
        </p:spPr>
        <p:txBody>
          <a:bodyPr>
            <a:normAutofit fontScale="90000"/>
          </a:bodyPr>
          <a:p>
            <a:endParaRPr lang="en-US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2223135"/>
            <a:ext cx="9144000" cy="3034665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endParaRPr lang="en-US" altLang="zh-CN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777875"/>
            <a:ext cx="9144000" cy="896620"/>
          </a:xfrm>
        </p:spPr>
        <p:txBody>
          <a:bodyPr>
            <a:normAutofit fontScale="90000"/>
          </a:bodyPr>
          <a:p>
            <a:endParaRPr lang="en-US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2223135"/>
            <a:ext cx="9144000" cy="3034665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endParaRPr lang="en-US" altLang="zh-CN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777875"/>
            <a:ext cx="9144000" cy="896620"/>
          </a:xfrm>
        </p:spPr>
        <p:txBody>
          <a:bodyPr>
            <a:normAutofit fontScale="90000"/>
          </a:bodyPr>
          <a:p>
            <a:endParaRPr lang="en-US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2223135"/>
            <a:ext cx="9144000" cy="3034665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endParaRPr lang="en-US" altLang="zh-CN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777875"/>
            <a:ext cx="9144000" cy="896620"/>
          </a:xfrm>
        </p:spPr>
        <p:txBody>
          <a:bodyPr>
            <a:normAutofit fontScale="90000"/>
          </a:bodyPr>
          <a:p>
            <a:endParaRPr lang="en-US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2223135"/>
            <a:ext cx="9144000" cy="3034665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endParaRPr lang="en-US" altLang="zh-CN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777875"/>
            <a:ext cx="9144000" cy="896620"/>
          </a:xfrm>
        </p:spPr>
        <p:txBody>
          <a:bodyPr>
            <a:normAutofit fontScale="90000"/>
          </a:bodyPr>
          <a:p>
            <a:endParaRPr lang="en-US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2223135"/>
            <a:ext cx="9144000" cy="3034665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endParaRPr lang="en-US" altLang="zh-CN"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777875"/>
            <a:ext cx="9144000" cy="896620"/>
          </a:xfrm>
        </p:spPr>
        <p:txBody>
          <a:bodyPr>
            <a:normAutofit fontScale="90000"/>
          </a:bodyPr>
          <a:p>
            <a:endParaRPr lang="en-US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2223135"/>
            <a:ext cx="9144000" cy="3034665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endParaRPr lang="en-US" altLang="zh-CN"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777875"/>
            <a:ext cx="9144000" cy="896620"/>
          </a:xfrm>
        </p:spPr>
        <p:txBody>
          <a:bodyPr>
            <a:normAutofit fontScale="90000"/>
          </a:bodyPr>
          <a:p>
            <a:endParaRPr lang="en-US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2223135"/>
            <a:ext cx="9144000" cy="3034665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endParaRPr lang="en-US" altLang="zh-CN"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777875"/>
            <a:ext cx="9144000" cy="896620"/>
          </a:xfrm>
        </p:spPr>
        <p:txBody>
          <a:bodyPr>
            <a:normAutofit fontScale="90000"/>
          </a:bodyPr>
          <a:p>
            <a:endParaRPr lang="en-US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2223135"/>
            <a:ext cx="9144000" cy="3034665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endParaRPr lang="en-US" altLang="zh-CN"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777875"/>
            <a:ext cx="9144000" cy="896620"/>
          </a:xfrm>
        </p:spPr>
        <p:txBody>
          <a:bodyPr>
            <a:normAutofit fontScale="90000"/>
          </a:bodyPr>
          <a:p>
            <a:endParaRPr lang="en-US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2223135"/>
            <a:ext cx="9144000" cy="3034665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endParaRPr lang="en-US" altLang="zh-CN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072515" y="443230"/>
            <a:ext cx="10046970" cy="815975"/>
          </a:xfrm>
        </p:spPr>
        <p:txBody>
          <a:bodyPr>
            <a:normAutofit fontScale="90000"/>
          </a:bodyPr>
          <a:p>
            <a:r>
              <a:rPr lang="en-US" altLang="zh-CN"/>
              <a:t>int</a:t>
            </a:r>
            <a:r>
              <a:rPr lang="zh-CN" altLang="en-US"/>
              <a:t>和</a:t>
            </a:r>
            <a:r>
              <a:rPr lang="en-US" altLang="zh-CN"/>
              <a:t>embstr</a:t>
            </a:r>
            <a:r>
              <a:rPr lang="zh-CN" altLang="en-US"/>
              <a:t>什么时候转化为</a:t>
            </a:r>
            <a:r>
              <a:rPr lang="en-US" altLang="zh-CN"/>
              <a:t>raw</a:t>
            </a:r>
            <a:endParaRPr lang="en-US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1533525"/>
            <a:ext cx="9144000" cy="4474845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int </a:t>
            </a:r>
            <a:r>
              <a:rPr lang="zh-CN" altLang="en-US"/>
              <a:t>数据不再是整数</a:t>
            </a:r>
            <a:r>
              <a:rPr lang="en-US" altLang="zh-CN"/>
              <a:t> ---raw</a:t>
            </a:r>
            <a:endParaRPr lang="en-US" altLang="zh-CN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int</a:t>
            </a:r>
            <a:r>
              <a:rPr lang="zh-CN" altLang="en-US"/>
              <a:t>大小超过了</a:t>
            </a:r>
            <a:r>
              <a:rPr lang="en-US" altLang="zh-CN"/>
              <a:t>long</a:t>
            </a:r>
            <a:r>
              <a:rPr lang="zh-CN" altLang="en-US"/>
              <a:t>的范围</a:t>
            </a:r>
            <a:r>
              <a:rPr lang="en-US" altLang="zh-CN"/>
              <a:t>(2^63-1)----embstr</a:t>
            </a:r>
            <a:endParaRPr lang="en-US" altLang="zh-CN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embstr</a:t>
            </a:r>
            <a:r>
              <a:rPr lang="zh-CN" altLang="en-US"/>
              <a:t>长度超过了</a:t>
            </a:r>
            <a:r>
              <a:rPr lang="en-US" altLang="zh-CN"/>
              <a:t>44</a:t>
            </a:r>
            <a:r>
              <a:rPr lang="zh-CN" altLang="en-US"/>
              <a:t>个字节</a:t>
            </a:r>
            <a:r>
              <a:rPr lang="en-US" altLang="zh-CN"/>
              <a:t>---raw</a:t>
            </a:r>
            <a:endParaRPr lang="en-US" altLang="zh-CN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altLang="zh-CN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object encoding k1 </a:t>
            </a:r>
            <a:r>
              <a:rPr lang="zh-CN" altLang="en-US"/>
              <a:t>查看</a:t>
            </a:r>
            <a:r>
              <a:rPr lang="en-US" altLang="zh-CN"/>
              <a:t> key</a:t>
            </a:r>
            <a:r>
              <a:rPr lang="zh-CN" altLang="en-US"/>
              <a:t>的</a:t>
            </a:r>
            <a:r>
              <a:rPr lang="en-US" altLang="zh-CN"/>
              <a:t>string</a:t>
            </a:r>
            <a:r>
              <a:rPr lang="zh-CN" altLang="en-US"/>
              <a:t>类型</a:t>
            </a:r>
            <a:endParaRPr lang="zh-CN" altLang="en-US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zh-CN" altLang="en-US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embstr</a:t>
            </a:r>
            <a:r>
              <a:rPr lang="zh-CN" altLang="en-US"/>
              <a:t>格式的，不能修改，如果修改则会变为</a:t>
            </a:r>
            <a:r>
              <a:rPr lang="en-US" altLang="zh-CN"/>
              <a:t>raw</a:t>
            </a:r>
            <a:r>
              <a:rPr lang="zh-CN" altLang="en-US"/>
              <a:t>格式的</a:t>
            </a:r>
            <a:endParaRPr lang="zh-CN" altLang="en-US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CN" altLang="en-US"/>
              <a:t>编码转换在</a:t>
            </a:r>
            <a:r>
              <a:rPr lang="en-US" altLang="zh-CN"/>
              <a:t>Redis</a:t>
            </a:r>
            <a:r>
              <a:rPr lang="zh-CN" altLang="en-US"/>
              <a:t>写入数据时完成，且转换过程不可逆，只能从小内存编码向大内存编码转换（不包括重新</a:t>
            </a:r>
            <a:r>
              <a:rPr lang="en-US" altLang="zh-CN"/>
              <a:t>set)</a:t>
            </a:r>
            <a:endParaRPr lang="en-US" altLang="zh-CN"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777875"/>
            <a:ext cx="9144000" cy="896620"/>
          </a:xfrm>
        </p:spPr>
        <p:txBody>
          <a:bodyPr>
            <a:normAutofit fontScale="90000"/>
          </a:bodyPr>
          <a:p>
            <a:endParaRPr lang="en-US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2223135"/>
            <a:ext cx="9144000" cy="3034665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endParaRPr lang="en-US" altLang="zh-CN"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777875"/>
            <a:ext cx="9144000" cy="896620"/>
          </a:xfrm>
        </p:spPr>
        <p:txBody>
          <a:bodyPr>
            <a:normAutofit fontScale="90000"/>
          </a:bodyPr>
          <a:p>
            <a:endParaRPr lang="en-US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2223135"/>
            <a:ext cx="9144000" cy="3034665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endParaRPr lang="en-US" altLang="zh-CN"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777875"/>
            <a:ext cx="9144000" cy="896620"/>
          </a:xfrm>
        </p:spPr>
        <p:txBody>
          <a:bodyPr>
            <a:normAutofit fontScale="90000"/>
          </a:bodyPr>
          <a:p>
            <a:r>
              <a:rPr lang="en-US" altLang="zh-CN"/>
              <a:t>Hash--</a:t>
            </a:r>
            <a:r>
              <a:rPr lang="zh-CN" altLang="en-US"/>
              <a:t>什么时候用</a:t>
            </a:r>
            <a:r>
              <a:rPr lang="en-US" altLang="zh-CN"/>
              <a:t>ziplist</a:t>
            </a:r>
            <a:endParaRPr lang="en-US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2223135"/>
            <a:ext cx="9144000" cy="3034665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CN" altLang="en-US"/>
              <a:t>一个</a:t>
            </a:r>
            <a:r>
              <a:rPr lang="en-US" altLang="zh-CN"/>
              <a:t>hash</a:t>
            </a:r>
            <a:r>
              <a:rPr lang="zh-CN" altLang="en-US"/>
              <a:t>对象保存的</a:t>
            </a:r>
            <a:r>
              <a:rPr lang="en-US" altLang="zh-CN"/>
              <a:t>field</a:t>
            </a:r>
            <a:r>
              <a:rPr lang="zh-CN" altLang="en-US"/>
              <a:t>数量</a:t>
            </a:r>
            <a:r>
              <a:rPr lang="en-US" altLang="zh-CN"/>
              <a:t>&lt;512</a:t>
            </a:r>
            <a:r>
              <a:rPr lang="zh-CN" altLang="en-US"/>
              <a:t>个</a:t>
            </a:r>
            <a:endParaRPr lang="zh-CN" altLang="en-US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CN" altLang="en-US"/>
              <a:t>一个</a:t>
            </a:r>
            <a:r>
              <a:rPr lang="en-US" altLang="zh-CN"/>
              <a:t>hash</a:t>
            </a:r>
            <a:r>
              <a:rPr lang="zh-CN" altLang="en-US"/>
              <a:t>对象中所有的</a:t>
            </a:r>
            <a:r>
              <a:rPr lang="en-US" altLang="zh-CN"/>
              <a:t>field</a:t>
            </a:r>
            <a:r>
              <a:rPr lang="zh-CN" altLang="en-US"/>
              <a:t>和</a:t>
            </a:r>
            <a:r>
              <a:rPr lang="en-US" altLang="zh-CN"/>
              <a:t>value</a:t>
            </a:r>
            <a:r>
              <a:rPr lang="zh-CN" altLang="en-US"/>
              <a:t>的字符串长度都</a:t>
            </a:r>
            <a:r>
              <a:rPr lang="en-US" altLang="zh-CN"/>
              <a:t>&lt;64byte</a:t>
            </a:r>
            <a:endParaRPr lang="en-US" altLang="zh-CN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392430"/>
            <a:ext cx="9144000" cy="683260"/>
          </a:xfrm>
        </p:spPr>
        <p:txBody>
          <a:bodyPr>
            <a:normAutofit fontScale="90000"/>
          </a:bodyPr>
          <a:p>
            <a:r>
              <a:rPr lang="en-US" altLang="zh-CN"/>
              <a:t>String</a:t>
            </a:r>
            <a:r>
              <a:rPr lang="zh-CN" altLang="en-US"/>
              <a:t>用用场景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1279525"/>
            <a:ext cx="9144000" cy="4789805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CN" altLang="en-US"/>
              <a:t>缓存</a:t>
            </a:r>
            <a:endParaRPr lang="zh-CN" altLang="en-US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CN" altLang="en-US"/>
              <a:t>分布式</a:t>
            </a:r>
            <a:r>
              <a:rPr lang="en-US" altLang="zh-CN"/>
              <a:t>Session</a:t>
            </a:r>
            <a:endParaRPr lang="en-US" altLang="zh-CN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CN" altLang="en-US"/>
              <a:t>分布式锁</a:t>
            </a:r>
            <a:r>
              <a:rPr lang="en-US" altLang="zh-CN"/>
              <a:t>set NX EX</a:t>
            </a:r>
            <a:endParaRPr lang="en-US" altLang="zh-CN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CN" altLang="en-US"/>
              <a:t>分布式全局</a:t>
            </a:r>
            <a:r>
              <a:rPr lang="en-US" altLang="zh-CN"/>
              <a:t>ID incr</a:t>
            </a:r>
            <a:endParaRPr lang="en-US" altLang="zh-CN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CN" altLang="en-US"/>
              <a:t>计数器</a:t>
            </a:r>
            <a:r>
              <a:rPr lang="en-US" altLang="zh-CN"/>
              <a:t>incr</a:t>
            </a:r>
            <a:endParaRPr lang="en-US" altLang="zh-CN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CN" altLang="en-US"/>
              <a:t>限流</a:t>
            </a:r>
            <a:r>
              <a:rPr lang="en-US" altLang="zh-CN"/>
              <a:t>incr</a:t>
            </a:r>
            <a:endParaRPr lang="en-US" altLang="zh-CN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CN" altLang="en-US"/>
              <a:t>位操作</a:t>
            </a:r>
            <a:endParaRPr lang="zh-CN" altLang="en-US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TABLE_BEAUTIFY" val="smartTable{fa39308b-9693-4208-b989-92a39a3feb21}"/>
  <p:tag name="TABLE_ENDDRAG_ORIGIN_RECT" val="772*199"/>
  <p:tag name="TABLE_ENDDRAG_RECT" val="120*273*772*199"/>
</p:tagLst>
</file>

<file path=ppt/tags/tag2.xml><?xml version="1.0" encoding="utf-8"?>
<p:tagLst xmlns:p="http://schemas.openxmlformats.org/presentationml/2006/main">
  <p:tag name="KSO_WM_UNIT_PLACING_PICTURE_USER_VIEWPORT" val="{&quot;height&quot;:4908,&quot;width&quot;:8628}"/>
</p:tagLst>
</file>

<file path=ppt/tags/tag3.xml><?xml version="1.0" encoding="utf-8"?>
<p:tagLst xmlns:p="http://schemas.openxmlformats.org/presentationml/2006/main">
  <p:tag name="COMMONDATA" val="eyJoZGlkIjoiODFlZGE4MGI2NmJkMTA2MDhiN2M0ZTQ3ZTBjOGZkODMifQ=="/>
  <p:tag name="KSO_WPP_MARK_KEY" val="1508e27e-3b5b-4b81-8e83-861ac59cd7ca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8049</Words>
  <Application>WPS 演示</Application>
  <PresentationFormat>宽屏</PresentationFormat>
  <Paragraphs>558</Paragraphs>
  <Slides>82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82</vt:i4>
      </vt:variant>
    </vt:vector>
  </HeadingPairs>
  <TitlesOfParts>
    <vt:vector size="89" baseType="lpstr">
      <vt:lpstr>Arial</vt:lpstr>
      <vt:lpstr>宋体</vt:lpstr>
      <vt:lpstr>Wingdings</vt:lpstr>
      <vt:lpstr>Calibri</vt:lpstr>
      <vt:lpstr>微软雅黑</vt:lpstr>
      <vt:lpstr>Arial Unicode MS</vt:lpstr>
      <vt:lpstr>Office 主题</vt:lpstr>
      <vt:lpstr>redis基本特性</vt:lpstr>
      <vt:lpstr>redis命令</vt:lpstr>
      <vt:lpstr>string-存储类型</vt:lpstr>
      <vt:lpstr>String--操作命令</vt:lpstr>
      <vt:lpstr>String类型的三种编码</vt:lpstr>
      <vt:lpstr>为什么redis要用SDS实现字符串</vt:lpstr>
      <vt:lpstr>embstr和raw的区别</vt:lpstr>
      <vt:lpstr>int和embstr什么时候转化为raw</vt:lpstr>
      <vt:lpstr>String用用场景</vt:lpstr>
      <vt:lpstr>一个KV怎么存储一张表的数据</vt:lpstr>
      <vt:lpstr>String与Hash的区别</vt:lpstr>
      <vt:lpstr>Hash基本操作</vt:lpstr>
      <vt:lpstr>Hash--存储结构</vt:lpstr>
      <vt:lpstr>Hash--什么时候用ziplist</vt:lpstr>
      <vt:lpstr>List列表（有序）</vt:lpstr>
      <vt:lpstr>List操作命令</vt:lpstr>
      <vt:lpstr>List存储原理quicklist</vt:lpstr>
      <vt:lpstr>set集合</vt:lpstr>
      <vt:lpstr>set命令</vt:lpstr>
      <vt:lpstr>set存储结构</vt:lpstr>
      <vt:lpstr>zset存储结构</vt:lpstr>
      <vt:lpstr>zset操作命令</vt:lpstr>
      <vt:lpstr>zset--存储结构</vt:lpstr>
      <vt:lpstr>什么是skiplist</vt:lpstr>
      <vt:lpstr>发布订阅命令</vt:lpstr>
      <vt:lpstr>按规则（pattern）订阅频道</vt:lpstr>
      <vt:lpstr>redis事务特性</vt:lpstr>
      <vt:lpstr>redis事务命令</vt:lpstr>
      <vt:lpstr>Lua脚本</vt:lpstr>
      <vt:lpstr>redis中执行Lua脚本</vt:lpstr>
      <vt:lpstr>在Lua脚本中执行redis命令</vt:lpstr>
      <vt:lpstr>Lua脚本文件</vt:lpstr>
      <vt:lpstr>redis为什么这么快</vt:lpstr>
      <vt:lpstr>虚拟内存的作用</vt:lpstr>
      <vt:lpstr>用户空间和内核空间</vt:lpstr>
      <vt:lpstr>传统IO数据拷贝</vt:lpstr>
      <vt:lpstr>Blocking I/O</vt:lpstr>
      <vt:lpstr>I/O多路复用multiplexing</vt:lpstr>
      <vt:lpstr>多路复用</vt:lpstr>
      <vt:lpstr>过期策略</vt:lpstr>
      <vt:lpstr>淘汰策略</vt:lpstr>
      <vt:lpstr>LFU的实现</vt:lpstr>
      <vt:lpstr>持久化策略</vt:lpstr>
      <vt:lpstr>RDB特点</vt:lpstr>
      <vt:lpstr>AOF</vt:lpstr>
      <vt:lpstr>发布订阅命令</vt:lpstr>
      <vt:lpstr>发布订阅命令</vt:lpstr>
      <vt:lpstr>发布订阅命令</vt:lpstr>
      <vt:lpstr>发布订阅命令</vt:lpstr>
      <vt:lpstr>发布订阅命令</vt:lpstr>
      <vt:lpstr>发布订阅命令</vt:lpstr>
      <vt:lpstr>发布订阅命令</vt:lpstr>
      <vt:lpstr>发布订阅命令</vt:lpstr>
      <vt:lpstr>发布订阅命令</vt:lpstr>
      <vt:lpstr>发布订阅命令</vt:lpstr>
      <vt:lpstr>发布订阅命令</vt:lpstr>
      <vt:lpstr>发布订阅命令</vt:lpstr>
      <vt:lpstr>发布订阅命令</vt:lpstr>
      <vt:lpstr>发布订阅命令</vt:lpstr>
      <vt:lpstr>Hash--什么时候用ziplist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Hash--什么时候用ziplist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李佩玉</dc:creator>
  <cp:lastModifiedBy>李佩玉</cp:lastModifiedBy>
  <cp:revision>220</cp:revision>
  <dcterms:created xsi:type="dcterms:W3CDTF">2022-09-12T04:18:00Z</dcterms:created>
  <dcterms:modified xsi:type="dcterms:W3CDTF">2022-09-15T14:00:26Z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4DA7556230E24DFE8F3A20E0DBC71B4D</vt:lpwstr>
  </property>
  <property fmtid="{D5CDD505-2E9C-101B-9397-08002B2CF9AE}" pid="3" name="KSOProductBuildVer">
    <vt:lpwstr>2052-11.1.0.12313</vt:lpwstr>
  </property>
</Properties>
</file>